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91" r:id="rId2"/>
    <p:sldId id="279" r:id="rId3"/>
    <p:sldId id="280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86" r:id="rId12"/>
    <p:sldId id="275" r:id="rId13"/>
    <p:sldId id="276" r:id="rId14"/>
    <p:sldId id="28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hammad Kazemian" initials="MK" lastIdx="1" clrIdx="0">
    <p:extLst>
      <p:ext uri="{19B8F6BF-5375-455C-9EA6-DF929625EA0E}">
        <p15:presenceInfo xmlns:p15="http://schemas.microsoft.com/office/powerpoint/2012/main" userId="S-1-5-21-1909719265-3984279692-3746823104-14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1095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63533-44CD-416F-A0D6-D5B15FC0882C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9B6DE-2353-4A8E-8BE9-6D42565FB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739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769E5-CE93-44C5-9272-CA4DEE2156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02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8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93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36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6577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83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36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34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09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44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9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8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89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0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4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97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90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7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1C1BD957-4372-4138-ADC6-4FF842C6D4F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A8A263D-EC82-4A19-B05E-014D1D0D9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4612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99000">
              <a:schemeClr val="bg1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A63398-682C-9248-5C53-07A1035E52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300" y="-68239"/>
            <a:ext cx="9309399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80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A7C00-7983-5A59-E462-7D919D2E2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4989D-CD0A-3CB6-8E00-94E3659DF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b="1" dirty="0">
                <a:cs typeface="2  Mitra" panose="00000400000000000000" pitchFamily="2" charset="-78"/>
              </a:rPr>
              <a:t>در ادامه صحبت با والدین: 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تاکید بر تغذیه با شیرمادر و تغذیه انحصاری با شيرمادر تا پایان شش ماهگی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توضیح در مورد بند ناف و حمام کردن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قطره ویتامین 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قطره بینی 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پماد سوختگی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غربالگری</a:t>
            </a:r>
          </a:p>
        </p:txBody>
      </p:sp>
    </p:spTree>
    <p:extLst>
      <p:ext uri="{BB962C8B-B14F-4D97-AF65-F5344CB8AC3E}">
        <p14:creationId xmlns:p14="http://schemas.microsoft.com/office/powerpoint/2010/main" val="1227269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2A6839-2936-94E9-9A67-DFCD2DA35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93418-B088-50CF-F620-F47696239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28847"/>
          </a:xfrm>
        </p:spPr>
        <p:txBody>
          <a:bodyPr>
            <a:normAutofit/>
          </a:bodyPr>
          <a:lstStyle/>
          <a:p>
            <a:pPr algn="r" rtl="1"/>
            <a:r>
              <a:rPr lang="fa-IR" b="1" dirty="0">
                <a:cs typeface="2  Mitra" panose="00000400000000000000" pitchFamily="2" charset="-78"/>
              </a:rPr>
              <a:t>در ادامه صحبت با والدین: </a:t>
            </a:r>
            <a:br>
              <a:rPr lang="fa-IR" b="1" dirty="0">
                <a:cs typeface="2  Mitra" panose="00000400000000000000" pitchFamily="2" charset="-78"/>
              </a:rPr>
            </a:b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توضیحات زردی</a:t>
            </a:r>
            <a:br>
              <a:rPr lang="en-US" dirty="0">
                <a:cs typeface="2  Mitra" panose="00000400000000000000" pitchFamily="2" charset="-78"/>
              </a:rPr>
            </a:b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اطمینان از دفع ادرار و مدفوع قبل از ترخیص</a:t>
            </a:r>
          </a:p>
        </p:txBody>
      </p:sp>
    </p:spTree>
    <p:extLst>
      <p:ext uri="{BB962C8B-B14F-4D97-AF65-F5344CB8AC3E}">
        <p14:creationId xmlns:p14="http://schemas.microsoft.com/office/powerpoint/2010/main" val="1437410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B7F97-AF07-6852-188B-0F0312A13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B77BC-1EBE-3151-D1E2-46B37566D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/>
          <a:lstStyle/>
          <a:p>
            <a:pPr algn="r" rtl="1"/>
            <a:r>
              <a:rPr lang="fa-IR" dirty="0"/>
              <a:t>- زمان مراجعه بعدی</a:t>
            </a:r>
            <a:br>
              <a:rPr lang="fa-IR" dirty="0"/>
            </a:br>
            <a:br>
              <a:rPr lang="fa-IR" dirty="0"/>
            </a:br>
            <a:r>
              <a:rPr lang="fa-IR" dirty="0"/>
              <a:t>- آدرس و تلفن تماس </a:t>
            </a:r>
          </a:p>
        </p:txBody>
      </p:sp>
    </p:spTree>
    <p:extLst>
      <p:ext uri="{BB962C8B-B14F-4D97-AF65-F5344CB8AC3E}">
        <p14:creationId xmlns:p14="http://schemas.microsoft.com/office/powerpoint/2010/main" val="3527199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40A25-4AED-C67D-D1F1-18DA734DF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45626-CE49-9F65-BB2E-7652F6860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/>
          <a:lstStyle/>
          <a:p>
            <a:pPr algn="r" rtl="1"/>
            <a:r>
              <a:rPr lang="fa-IR" dirty="0"/>
              <a:t>متشکرم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392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4C9F173-7F22-F7FC-63AC-362C79C6C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588"/>
            <a:ext cx="12185903" cy="78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297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AA0F6-373D-74B9-69A7-007ADA190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C2A8E-2355-6BED-AFA6-D2311E11C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/>
          <a:lstStyle/>
          <a:p>
            <a:pPr algn="ctr" rtl="1"/>
            <a:r>
              <a:rPr lang="fa-IR" sz="9600" dirty="0">
                <a:cs typeface="2  Mitra" panose="00000400000000000000" pitchFamily="2" charset="-78"/>
              </a:rPr>
              <a:t>معاینه نوزاد سالم</a:t>
            </a:r>
            <a:br>
              <a:rPr lang="fa-IR" sz="9600" dirty="0">
                <a:cs typeface="2  Mitra" panose="00000400000000000000" pitchFamily="2" charset="-78"/>
              </a:rPr>
            </a:b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دکتر محمد کاظمیان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sz="3200" dirty="0">
                <a:cs typeface="2  Mitra" panose="00000400000000000000" pitchFamily="2" charset="-78"/>
              </a:rPr>
              <a:t>هیئت علمی دانشگاه علوم پزشکی شهید بهشتی بیمارستان کودکان مفید مرکز تحقیقات سلامت نوزادان</a:t>
            </a:r>
            <a:endParaRPr lang="fa-IR" dirty="0">
              <a:cs typeface="2 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2974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366C9-4D02-F0F9-1ACF-CFEECAB1C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FE25D-43AB-AB6E-A4C6-658D94338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177378"/>
          </a:xfrm>
        </p:spPr>
        <p:txBody>
          <a:bodyPr/>
          <a:lstStyle/>
          <a:p>
            <a:pPr algn="r" rtl="1"/>
            <a:r>
              <a:rPr lang="fa-IR" dirty="0">
                <a:cs typeface="2  Mitra" panose="00000400000000000000" pitchFamily="2" charset="-78"/>
              </a:rPr>
              <a:t>در معاینه یک  نوزاد سالم:</a:t>
            </a:r>
            <a:br>
              <a:rPr lang="fa-IR" dirty="0">
                <a:cs typeface="2  Mitra" panose="00000400000000000000" pitchFamily="2" charset="-78"/>
              </a:rPr>
            </a:b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                        - اولین کار چیست؟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  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                       - مهمترین کار چیست؟ </a:t>
            </a:r>
          </a:p>
        </p:txBody>
      </p:sp>
    </p:spTree>
    <p:extLst>
      <p:ext uri="{BB962C8B-B14F-4D97-AF65-F5344CB8AC3E}">
        <p14:creationId xmlns:p14="http://schemas.microsoft.com/office/powerpoint/2010/main" val="748394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851D2-EDEE-23DB-588D-FE490EFF97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C1F6F-307E-1333-B54A-B20ACD274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>
            <a:normAutofit/>
          </a:bodyPr>
          <a:lstStyle/>
          <a:p>
            <a:pPr algn="r" rtl="1"/>
            <a:r>
              <a:rPr lang="fa-IR" sz="4800" dirty="0">
                <a:cs typeface="2  Nazanin" panose="00000400000000000000" pitchFamily="2" charset="-78"/>
              </a:rPr>
              <a:t>معرفی خودمان</a:t>
            </a:r>
            <a:br>
              <a:rPr lang="fa-IR" sz="4800" dirty="0">
                <a:cs typeface="2  Nazanin" panose="00000400000000000000" pitchFamily="2" charset="-78"/>
              </a:rPr>
            </a:br>
            <a:br>
              <a:rPr lang="fa-IR" sz="4800" dirty="0">
                <a:cs typeface="2  Nazanin" panose="00000400000000000000" pitchFamily="2" charset="-78"/>
              </a:rPr>
            </a:br>
            <a:r>
              <a:rPr lang="fa-IR" sz="4800" dirty="0">
                <a:cs typeface="2  Nazanin" panose="00000400000000000000" pitchFamily="2" charset="-78"/>
              </a:rPr>
              <a:t>بررسی شرح حال اولیه:</a:t>
            </a:r>
            <a:br>
              <a:rPr lang="fa-IR" sz="4800" dirty="0">
                <a:cs typeface="2  Nazanin" panose="00000400000000000000" pitchFamily="2" charset="-78"/>
              </a:rPr>
            </a:br>
            <a:r>
              <a:rPr lang="fa-IR" sz="4800" dirty="0">
                <a:cs typeface="2  Nazanin" panose="00000400000000000000" pitchFamily="2" charset="-78"/>
              </a:rPr>
              <a:t>      </a:t>
            </a:r>
            <a:r>
              <a:rPr lang="fa-IR" sz="3200" dirty="0">
                <a:cs typeface="2  Nazanin" panose="00000400000000000000" pitchFamily="2" charset="-78"/>
              </a:rPr>
              <a:t>سن تولد، جنس،  وزن، قد،  دور سر</a:t>
            </a:r>
            <a:br>
              <a:rPr lang="fa-IR" sz="3200" dirty="0">
                <a:cs typeface="2  Nazanin" panose="00000400000000000000" pitchFamily="2" charset="-78"/>
              </a:rPr>
            </a:br>
            <a:br>
              <a:rPr lang="fa-IR" sz="3200" dirty="0">
                <a:cs typeface="2  Nazanin" panose="00000400000000000000" pitchFamily="2" charset="-78"/>
              </a:rPr>
            </a:br>
            <a:r>
              <a:rPr lang="fa-IR" sz="4800" dirty="0">
                <a:cs typeface="2  Nazanin" panose="00000400000000000000" pitchFamily="2" charset="-78"/>
              </a:rPr>
              <a:t>مسائل بارداری و زایمانی: </a:t>
            </a:r>
            <a:br>
              <a:rPr lang="fa-IR" sz="4800" dirty="0">
                <a:cs typeface="2  Nazanin" panose="00000400000000000000" pitchFamily="2" charset="-78"/>
              </a:rPr>
            </a:br>
            <a:r>
              <a:rPr lang="fa-IR" sz="4800" dirty="0">
                <a:cs typeface="2  Nazanin" panose="00000400000000000000" pitchFamily="2" charset="-78"/>
              </a:rPr>
              <a:t>      </a:t>
            </a:r>
            <a:r>
              <a:rPr lang="fa-IR" sz="3200" dirty="0">
                <a:cs typeface="2  Nazanin" panose="00000400000000000000" pitchFamily="2" charset="-78"/>
              </a:rPr>
              <a:t>سن مادر،</a:t>
            </a:r>
            <a:r>
              <a:rPr lang="en-US" sz="3200" dirty="0">
                <a:cs typeface="2  Nazanin" panose="00000400000000000000" pitchFamily="2" charset="-78"/>
              </a:rPr>
              <a:t>G. P. Ab.</a:t>
            </a:r>
            <a:r>
              <a:rPr lang="fa-IR" sz="3200" dirty="0">
                <a:cs typeface="2  Nazanin" panose="00000400000000000000" pitchFamily="2" charset="-78"/>
              </a:rPr>
              <a:t> نحوه زایمان، </a:t>
            </a:r>
            <a:r>
              <a:rPr lang="en-US" sz="3200" dirty="0">
                <a:cs typeface="2  Nazanin" panose="00000400000000000000" pitchFamily="2" charset="-78"/>
              </a:rPr>
              <a:t> </a:t>
            </a:r>
            <a:r>
              <a:rPr lang="fa-IR" sz="3200" dirty="0">
                <a:cs typeface="2  Nazanin" panose="00000400000000000000" pitchFamily="2" charset="-78"/>
              </a:rPr>
              <a:t>سن آبستنی، بیماری های دوران بارداری،      	گروه خونی مادر و نوزاد</a:t>
            </a:r>
          </a:p>
        </p:txBody>
      </p:sp>
    </p:spTree>
    <p:extLst>
      <p:ext uri="{BB962C8B-B14F-4D97-AF65-F5344CB8AC3E}">
        <p14:creationId xmlns:p14="http://schemas.microsoft.com/office/powerpoint/2010/main" val="4232607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EAFBCC-F61C-7F06-A9CD-0CC6B01AB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007AC-5E48-8040-47DD-23A31DD98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/>
          <a:lstStyle/>
          <a:p>
            <a:pPr algn="r" rtl="1"/>
            <a:r>
              <a:rPr lang="fa-IR" dirty="0">
                <a:cs typeface="2  Mitra" panose="00000400000000000000" pitchFamily="2" charset="-78"/>
              </a:rPr>
              <a:t>- ضمن سلام و احوالپرسی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               </a:t>
            </a:r>
            <a:r>
              <a:rPr lang="fa-IR" sz="4800" dirty="0">
                <a:cs typeface="2  Mitra" panose="00000400000000000000" pitchFamily="2" charset="-78"/>
              </a:rPr>
              <a:t>از شیر خوردن نوزاد سوال می کنیم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 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نکته: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sz="4400" dirty="0">
                <a:cs typeface="2  Mitra" panose="00000400000000000000" pitchFamily="2" charset="-78"/>
              </a:rPr>
              <a:t>- داشتن یک الگوی مشخص و منظم</a:t>
            </a:r>
            <a:br>
              <a:rPr lang="fa-IR" sz="4400" dirty="0">
                <a:cs typeface="2  Mitra" panose="00000400000000000000" pitchFamily="2" charset="-78"/>
              </a:rPr>
            </a:br>
            <a:r>
              <a:rPr lang="fa-IR" sz="4400" dirty="0">
                <a:cs typeface="2  Mitra" panose="00000400000000000000" pitchFamily="2" charset="-78"/>
              </a:rPr>
              <a:t>همراه با تداوم نگاه عمیق در طی معاینه برای کشف هرگونه پاتولوژی</a:t>
            </a:r>
            <a:endParaRPr lang="fa-IR" dirty="0">
              <a:cs typeface="2 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93113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9AD1E-3038-6C27-C3AA-E2F113C85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21B01-C7F1-5680-2CD0-63BC784E4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>
            <a:noAutofit/>
          </a:bodyPr>
          <a:lstStyle/>
          <a:p>
            <a:pPr algn="r" rtl="1"/>
            <a:r>
              <a:rPr lang="fa-IR" sz="4400" dirty="0">
                <a:cs typeface="2  Nazanin" panose="00000400000000000000" pitchFamily="2" charset="-78"/>
              </a:rPr>
              <a:t>بعضی </a:t>
            </a:r>
            <a:r>
              <a:rPr lang="fa-IR" sz="4400" b="1" dirty="0">
                <a:cs typeface="2  Nazanin" panose="00000400000000000000" pitchFamily="2" charset="-78"/>
              </a:rPr>
              <a:t>معاینه قلب </a:t>
            </a:r>
            <a:r>
              <a:rPr lang="fa-IR" sz="4400" dirty="0">
                <a:cs typeface="2  Nazanin" panose="00000400000000000000" pitchFamily="2" charset="-78"/>
              </a:rPr>
              <a:t>و عده ای </a:t>
            </a:r>
            <a:r>
              <a:rPr lang="fa-IR" sz="4400" b="1" dirty="0">
                <a:cs typeface="2  Nazanin" panose="00000400000000000000" pitchFamily="2" charset="-78"/>
              </a:rPr>
              <a:t>معاینه شکم </a:t>
            </a:r>
            <a:r>
              <a:rPr lang="fa-IR" sz="4400" dirty="0">
                <a:cs typeface="2  Nazanin" panose="00000400000000000000" pitchFamily="2" charset="-78"/>
              </a:rPr>
              <a:t>را در ابتدا ترجیح می دهند. </a:t>
            </a:r>
            <a:br>
              <a:rPr lang="fa-IR" sz="4400" dirty="0">
                <a:cs typeface="2  Nazanin" panose="00000400000000000000" pitchFamily="2" charset="-78"/>
              </a:rPr>
            </a:br>
            <a:r>
              <a:rPr lang="fa-IR" sz="4400" b="1" dirty="0">
                <a:cs typeface="2  Nazanin" panose="00000400000000000000" pitchFamily="2" charset="-78"/>
              </a:rPr>
              <a:t>معاینه سر و گردن</a:t>
            </a:r>
            <a:r>
              <a:rPr lang="fa-IR" sz="4000" b="1" dirty="0">
                <a:cs typeface="2  Nazanin" panose="00000400000000000000" pitchFamily="2" charset="-78"/>
              </a:rPr>
              <a:t> </a:t>
            </a:r>
            <a:r>
              <a:rPr lang="fa-IR" sz="4000" dirty="0">
                <a:cs typeface="2  Nazanin" panose="00000400000000000000" pitchFamily="2" charset="-78"/>
              </a:rPr>
              <a:t>با کشیدن دست روی سر و لمس فونتانل ها تا پشت سر و استخوان مندیبل</a:t>
            </a:r>
            <a:br>
              <a:rPr lang="fa-IR" sz="4400" dirty="0">
                <a:cs typeface="2  Nazanin" panose="00000400000000000000" pitchFamily="2" charset="-78"/>
              </a:rPr>
            </a:br>
            <a:r>
              <a:rPr lang="fa-IR" sz="4400" dirty="0">
                <a:cs typeface="2  Nazanin" panose="00000400000000000000" pitchFamily="2" charset="-78"/>
              </a:rPr>
              <a:t>در این فاصله نگاه عمیقی به شکل چشم،  موقعیت گوش و بینی و ریشه بینی و دهان  ودر نهایت داخل دهان بخصوص از نظر شکاف کام و نرمال بودن حفره دهان</a:t>
            </a:r>
          </a:p>
        </p:txBody>
      </p:sp>
    </p:spTree>
    <p:extLst>
      <p:ext uri="{BB962C8B-B14F-4D97-AF65-F5344CB8AC3E}">
        <p14:creationId xmlns:p14="http://schemas.microsoft.com/office/powerpoint/2010/main" val="2662928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263E5-FA68-F14E-1B25-D3863F40F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9F347-7AAF-48D6-96B7-29C6AC9EF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/>
          <a:lstStyle/>
          <a:p>
            <a:pPr algn="r" rtl="1"/>
            <a:r>
              <a:rPr lang="fa-IR" dirty="0">
                <a:cs typeface="2  Mitra" panose="00000400000000000000" pitchFamily="2" charset="-78"/>
              </a:rPr>
              <a:t>در زمان گرفتن </a:t>
            </a:r>
            <a:r>
              <a:rPr lang="fa-IR" b="1" dirty="0">
                <a:cs typeface="2  Mitra" panose="00000400000000000000" pitchFamily="2" charset="-78"/>
              </a:rPr>
              <a:t>رفلکس گراسپ و مورو </a:t>
            </a:r>
            <a:r>
              <a:rPr lang="fa-IR" dirty="0">
                <a:cs typeface="2  Mitra" panose="00000400000000000000" pitchFamily="2" charset="-78"/>
              </a:rPr>
              <a:t>نگاه به فرم دستها گردن و شکل قفسه سینه داریم. 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b="1" dirty="0">
                <a:cs typeface="2  Mitra" panose="00000400000000000000" pitchFamily="2" charset="-78"/>
              </a:rPr>
              <a:t>معاینه شکم </a:t>
            </a:r>
            <a:r>
              <a:rPr lang="fa-IR" dirty="0">
                <a:cs typeface="2  Mitra" panose="00000400000000000000" pitchFamily="2" charset="-78"/>
              </a:rPr>
              <a:t>با لمس کبد و حال و لمس عمیق برای کلیه و مثانه مهم است. 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در </a:t>
            </a:r>
            <a:r>
              <a:rPr lang="fa-IR" b="1" dirty="0">
                <a:cs typeface="2  Mitra" panose="00000400000000000000" pitchFamily="2" charset="-78"/>
              </a:rPr>
              <a:t>معاینه پاها </a:t>
            </a:r>
            <a:r>
              <a:rPr lang="fa-IR" dirty="0">
                <a:cs typeface="2  Mitra" panose="00000400000000000000" pitchFamily="2" charset="-78"/>
              </a:rPr>
              <a:t>تستهای ارتولانی و بارلو </a:t>
            </a:r>
            <a:endParaRPr lang="en-US" dirty="0">
              <a:cs typeface="2 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9600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2B8A7-CEE1-B5E6-D2B1-E8CEEAC6C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93F50-82EE-DA13-9424-A1BA1174A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b="1" dirty="0">
                <a:cs typeface="2  Mitra" panose="00000400000000000000" pitchFamily="2" charset="-78"/>
              </a:rPr>
              <a:t>دستگاه ژنیتال</a:t>
            </a:r>
            <a:r>
              <a:rPr lang="fa-IR" dirty="0">
                <a:cs typeface="2  Mitra" panose="00000400000000000000" pitchFamily="2" charset="-78"/>
              </a:rPr>
              <a:t>:</a:t>
            </a:r>
            <a:br>
              <a:rPr lang="fa-IR" dirty="0">
                <a:cs typeface="2  Mitra" panose="00000400000000000000" pitchFamily="2" charset="-78"/>
              </a:rPr>
            </a:br>
            <a:br>
              <a:rPr lang="fa-IR" dirty="0">
                <a:cs typeface="2  Mitra" panose="00000400000000000000" pitchFamily="2" charset="-78"/>
              </a:rPr>
            </a:br>
            <a:r>
              <a:rPr lang="fa-IR" b="1" dirty="0">
                <a:cs typeface="2  Mitra" panose="00000400000000000000" pitchFamily="2" charset="-78"/>
              </a:rPr>
              <a:t>در جنس مذکر: </a:t>
            </a:r>
            <a:r>
              <a:rPr lang="fa-IR" dirty="0">
                <a:cs typeface="2  Mitra" panose="00000400000000000000" pitchFamily="2" charset="-78"/>
              </a:rPr>
              <a:t>وجود هیدروسل،  نزول بیضه ها و هیپوسپادیاس و…. را بررسی می کنیم. </a:t>
            </a:r>
            <a:br>
              <a:rPr lang="fa-IR" dirty="0">
                <a:cs typeface="2  Mitra" panose="00000400000000000000" pitchFamily="2" charset="-78"/>
              </a:rPr>
            </a:br>
            <a:br>
              <a:rPr lang="fa-IR" dirty="0">
                <a:cs typeface="2  Mitra" panose="00000400000000000000" pitchFamily="2" charset="-78"/>
              </a:rPr>
            </a:br>
            <a:r>
              <a:rPr lang="fa-IR" b="1" dirty="0">
                <a:cs typeface="2  Mitra" panose="00000400000000000000" pitchFamily="2" charset="-78"/>
              </a:rPr>
              <a:t>در جنس مونث: </a:t>
            </a:r>
            <a:r>
              <a:rPr lang="fa-IR" dirty="0">
                <a:cs typeface="2  Mitra" panose="00000400000000000000" pitchFamily="2" charset="-78"/>
              </a:rPr>
              <a:t>فرم و وضعیت لابیا ها و واژن  مورد بررسی قرار می گیرد. </a:t>
            </a:r>
            <a:br>
              <a:rPr lang="fa-IR" dirty="0">
                <a:cs typeface="2  Mitra" panose="00000400000000000000" pitchFamily="2" charset="-78"/>
              </a:rPr>
            </a:br>
            <a:r>
              <a:rPr lang="fa-IR" dirty="0">
                <a:cs typeface="2  Mitra" panose="00000400000000000000" pitchFamily="2" charset="-78"/>
              </a:rPr>
              <a:t>حتما </a:t>
            </a:r>
            <a:r>
              <a:rPr lang="fa-IR" b="1" dirty="0">
                <a:cs typeface="2  Mitra" panose="00000400000000000000" pitchFamily="2" charset="-78"/>
              </a:rPr>
              <a:t>ناحیه مقعد </a:t>
            </a:r>
            <a:r>
              <a:rPr lang="fa-IR" dirty="0">
                <a:cs typeface="2  Mitra" panose="00000400000000000000" pitchFamily="2" charset="-78"/>
              </a:rPr>
              <a:t>و باز بودن آن باید توجه شود. </a:t>
            </a:r>
          </a:p>
        </p:txBody>
      </p:sp>
    </p:spTree>
    <p:extLst>
      <p:ext uri="{BB962C8B-B14F-4D97-AF65-F5344CB8AC3E}">
        <p14:creationId xmlns:p14="http://schemas.microsoft.com/office/powerpoint/2010/main" val="1133374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40029-F962-F25D-8256-436415FC7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EF19C-6132-9B1B-0C02-637AB75D5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0927"/>
          </a:xfrm>
        </p:spPr>
        <p:txBody>
          <a:bodyPr/>
          <a:lstStyle/>
          <a:p>
            <a:pPr algn="ctr" rtl="1"/>
            <a:r>
              <a:rPr lang="fa-IR" dirty="0">
                <a:cs typeface="2  Mitra" panose="00000400000000000000" pitchFamily="2" charset="-78"/>
              </a:rPr>
              <a:t>در نهایت نوزاد را می چرخانیم و با کشیدن دست، ستون مهره ها را از بالا تا پایین نگاه و لمس می کنیم. دفرمیتی و رویش غیر طبیعی مو در ناحیه ساکروم را ارزیابی می کنیم</a:t>
            </a:r>
            <a:endParaRPr lang="en-US" dirty="0">
              <a:cs typeface="2 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0517849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146</TotalTime>
  <Words>423</Words>
  <Application>Microsoft Office PowerPoint</Application>
  <PresentationFormat>Widescreen</PresentationFormat>
  <Paragraphs>13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2  Mitra</vt:lpstr>
      <vt:lpstr>2  Nazanin</vt:lpstr>
      <vt:lpstr>Aptos</vt:lpstr>
      <vt:lpstr>Arial</vt:lpstr>
      <vt:lpstr>Corbel</vt:lpstr>
      <vt:lpstr>Depth</vt:lpstr>
      <vt:lpstr>PowerPoint Presentation</vt:lpstr>
      <vt:lpstr>معاینه نوزاد سالم  دکتر محمد کاظمیان هیئت علمی دانشگاه علوم پزشکی شهید بهشتی بیمارستان کودکان مفید مرکز تحقیقات سلامت نوزادان</vt:lpstr>
      <vt:lpstr>در معاینه یک  نوزاد سالم:                          - اولین کار چیست؟                           - مهمترین کار چیست؟ </vt:lpstr>
      <vt:lpstr>معرفی خودمان  بررسی شرح حال اولیه:       سن تولد، جنس،  وزن، قد،  دور سر  مسائل بارداری و زایمانی:        سن مادر،G. P. Ab. نحوه زایمان،  سن آبستنی، بیماری های دوران بارداری،       گروه خونی مادر و نوزاد</vt:lpstr>
      <vt:lpstr>- ضمن سلام و احوالپرسی                از شیر خوردن نوزاد سوال می کنیم   نکته: - داشتن یک الگوی مشخص و منظم همراه با تداوم نگاه عمیق در طی معاینه برای کشف هرگونه پاتولوژی</vt:lpstr>
      <vt:lpstr>بعضی معاینه قلب و عده ای معاینه شکم را در ابتدا ترجیح می دهند.  معاینه سر و گردن با کشیدن دست روی سر و لمس فونتانل ها تا پشت سر و استخوان مندیبل در این فاصله نگاه عمیقی به شکل چشم،  موقعیت گوش و بینی و ریشه بینی و دهان  ودر نهایت داخل دهان بخصوص از نظر شکاف کام و نرمال بودن حفره دهان</vt:lpstr>
      <vt:lpstr>در زمان گرفتن رفلکس گراسپ و مورو نگاه به فرم دستها گردن و شکل قفسه سینه داریم.  معاینه شکم با لمس کبد و حال و لمس عمیق برای کلیه و مثانه مهم است.  در معاینه پاها تستهای ارتولانی و بارلو </vt:lpstr>
      <vt:lpstr>دستگاه ژنیتال:  در جنس مذکر: وجود هیدروسل،  نزول بیضه ها و هیپوسپادیاس و…. را بررسی می کنیم.   در جنس مونث: فرم و وضعیت لابیا ها و واژن  مورد بررسی قرار می گیرد.  حتما ناحیه مقعد و باز بودن آن باید توجه شود. </vt:lpstr>
      <vt:lpstr>در نهایت نوزاد را می چرخانیم و با کشیدن دست، ستون مهره ها را از بالا تا پایین نگاه و لمس می کنیم. دفرمیتی و رویش غیر طبیعی مو در ناحیه ساکروم را ارزیابی می کنیم</vt:lpstr>
      <vt:lpstr>در ادامه صحبت با والدین:  تاکید بر تغذیه با شیرمادر و تغذیه انحصاری با شيرمادر تا پایان شش ماهگی توضیح در مورد بند ناف و حمام کردن قطره ویتامین  قطره بینی  پماد سوختگی غربالگری</vt:lpstr>
      <vt:lpstr>در ادامه صحبت با والدین:   توضیحات زردی  اطمینان از دفع ادرار و مدفوع قبل از ترخیص</vt:lpstr>
      <vt:lpstr>- زمان مراجعه بعدی  - آدرس و تلفن تماس </vt:lpstr>
      <vt:lpstr>متشکرم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Mohammad Kazemian</dc:creator>
  <cp:lastModifiedBy>Mohammad Kazemian</cp:lastModifiedBy>
  <cp:revision>21</cp:revision>
  <dcterms:created xsi:type="dcterms:W3CDTF">2025-06-10T06:03:23Z</dcterms:created>
  <dcterms:modified xsi:type="dcterms:W3CDTF">2025-06-11T20:00:21Z</dcterms:modified>
</cp:coreProperties>
</file>