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77" r:id="rId2"/>
    <p:sldMasterId id="2147483682" r:id="rId3"/>
    <p:sldMasterId id="2147483687" r:id="rId4"/>
    <p:sldMasterId id="2147483692" r:id="rId5"/>
    <p:sldMasterId id="2147483709" r:id="rId6"/>
  </p:sldMasterIdLst>
  <p:sldIdLst>
    <p:sldId id="280" r:id="rId7"/>
    <p:sldId id="258" r:id="rId8"/>
    <p:sldId id="282" r:id="rId9"/>
    <p:sldId id="257" r:id="rId10"/>
    <p:sldId id="260" r:id="rId11"/>
    <p:sldId id="262" r:id="rId12"/>
    <p:sldId id="263" r:id="rId13"/>
    <p:sldId id="267" r:id="rId14"/>
    <p:sldId id="270" r:id="rId15"/>
    <p:sldId id="283" r:id="rId16"/>
    <p:sldId id="277" r:id="rId17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FF99"/>
    <a:srgbClr val="FFFFCC"/>
    <a:srgbClr val="EFE971"/>
    <a:srgbClr val="D6EB89"/>
    <a:srgbClr val="F3CEF6"/>
    <a:srgbClr val="EBAAF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3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767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23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C818C-6589-170E-040E-5ECA7CB9C7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E495D5-1458-9148-D577-3FD16EB1FC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2665DF-75AC-1C46-0AE9-A3C7DC6CD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478779-BCE2-19ED-1051-FDC42D570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41641-1DF1-B1D3-1D76-92D4991BD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7012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C3FD4-612E-3E89-98D7-383E9F8F6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BD6456-EB18-8375-8809-5D61A598F3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D064E4-C367-AC04-DE2E-C822CCC93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1DF404-11C0-B1F1-3452-37F2D3A8E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2214A3-B1A4-FD01-1638-99BFD9CE2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0220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48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8514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C818C-6589-170E-040E-5ECA7CB9C7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E495D5-1458-9148-D577-3FD16EB1FC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2665DF-75AC-1C46-0AE9-A3C7DC6CD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478779-BCE2-19ED-1051-FDC42D570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41641-1DF1-B1D3-1D76-92D4991BD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738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C3FD4-612E-3E89-98D7-383E9F8F6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BD6456-EB18-8375-8809-5D61A598F3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D064E4-C367-AC04-DE2E-C822CCC93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1DF404-11C0-B1F1-3452-37F2D3A8E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2214A3-B1A4-FD01-1638-99BFD9CE2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1167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90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3250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C818C-6589-170E-040E-5ECA7CB9C7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E495D5-1458-9148-D577-3FD16EB1FC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2665DF-75AC-1C46-0AE9-A3C7DC6CD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478779-BCE2-19ED-1051-FDC42D570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41641-1DF1-B1D3-1D76-92D4991BD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071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106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C3FD4-612E-3E89-98D7-383E9F8F6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BD6456-EB18-8375-8809-5D61A598F3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D064E4-C367-AC04-DE2E-C822CCC93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1DF404-11C0-B1F1-3452-37F2D3A8E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2214A3-B1A4-FD01-1638-99BFD9CE2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9166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1544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1957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0881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7905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7676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2436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3265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9157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353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C818C-6589-170E-040E-5ECA7CB9C7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E495D5-1458-9148-D577-3FD16EB1FC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2665DF-75AC-1C46-0AE9-A3C7DC6CD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478779-BCE2-19ED-1051-FDC42D570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41641-1DF1-B1D3-1D76-92D4991BD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593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4540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59605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4061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817339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7714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42860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59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C3FD4-612E-3E89-98D7-383E9F8F6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BD6456-EB18-8375-8809-5D61A598F3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D064E4-C367-AC04-DE2E-C822CCC93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1DF404-11C0-B1F1-3452-37F2D3A8E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2214A3-B1A4-FD01-1638-99BFD9CE2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797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48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537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C818C-6589-170E-040E-5ECA7CB9C7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E495D5-1458-9148-D577-3FD16EB1FC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2665DF-75AC-1C46-0AE9-A3C7DC6CD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478779-BCE2-19ED-1051-FDC42D570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41641-1DF1-B1D3-1D76-92D4991BD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459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C3FD4-612E-3E89-98D7-383E9F8F6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BD6456-EB18-8375-8809-5D61A598F3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D064E4-C367-AC04-DE2E-C822CCC93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1DF404-11C0-B1F1-3452-37F2D3A8E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2214A3-B1A4-FD01-1638-99BFD9CE2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075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6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.pn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theme" Target="../theme/theme6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41000">
              <a:schemeClr val="accent5">
                <a:lumMod val="60000"/>
                <a:lumOff val="4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" y="0"/>
            <a:ext cx="12191332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389" y="365780"/>
            <a:ext cx="10515224" cy="132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389" y="1825890"/>
            <a:ext cx="10515224" cy="43517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389" y="6356747"/>
            <a:ext cx="2742447" cy="364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413" y="6356747"/>
            <a:ext cx="4115176" cy="364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1166" y="6356747"/>
            <a:ext cx="2742447" cy="364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689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  <p:txStyles>
    <p:titleStyle>
      <a:lvl1pPr algn="l" defTabSz="866943" rtl="1" eaLnBrk="1" latinLnBrk="0" hangingPunct="1">
        <a:lnSpc>
          <a:spcPct val="90000"/>
        </a:lnSpc>
        <a:spcBef>
          <a:spcPct val="0"/>
        </a:spcBef>
        <a:buNone/>
        <a:defRPr sz="41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736" indent="-216736" algn="r" defTabSz="866943" rtl="1" eaLnBrk="1" latinLnBrk="0" hangingPunct="1">
        <a:lnSpc>
          <a:spcPct val="90000"/>
        </a:lnSpc>
        <a:spcBef>
          <a:spcPts val="948"/>
        </a:spcBef>
        <a:buFont typeface="Arial" panose="020B0604020202020204" pitchFamily="34" charset="0"/>
        <a:buChar char="•"/>
        <a:defRPr sz="2655" kern="1200">
          <a:solidFill>
            <a:schemeClr val="tx1"/>
          </a:solidFill>
          <a:latin typeface="+mn-lt"/>
          <a:ea typeface="+mn-ea"/>
          <a:cs typeface="+mn-cs"/>
        </a:defRPr>
      </a:lvl1pPr>
      <a:lvl2pPr marL="650207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2pPr>
      <a:lvl3pPr marL="1083678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896" kern="1200">
          <a:solidFill>
            <a:schemeClr val="tx1"/>
          </a:solidFill>
          <a:latin typeface="+mn-lt"/>
          <a:ea typeface="+mn-ea"/>
          <a:cs typeface="+mn-cs"/>
        </a:defRPr>
      </a:lvl3pPr>
      <a:lvl4pPr marL="1517150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4pPr>
      <a:lvl5pPr marL="1950621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5pPr>
      <a:lvl6pPr marL="2384092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6pPr>
      <a:lvl7pPr marL="2817564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7pPr>
      <a:lvl8pPr marL="3251035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8pPr>
      <a:lvl9pPr marL="3684506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1pPr>
      <a:lvl2pPr marL="433471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2pPr>
      <a:lvl3pPr marL="866943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3pPr>
      <a:lvl4pPr marL="1300414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4pPr>
      <a:lvl5pPr marL="1733885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5pPr>
      <a:lvl6pPr marL="2167357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6pPr>
      <a:lvl7pPr marL="2600828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7pPr>
      <a:lvl8pPr marL="3034299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8pPr>
      <a:lvl9pPr marL="3467771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41000">
              <a:schemeClr val="accent5">
                <a:lumMod val="60000"/>
                <a:lumOff val="4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" y="0"/>
            <a:ext cx="12191332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389" y="365780"/>
            <a:ext cx="10515224" cy="132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389" y="1825890"/>
            <a:ext cx="10515224" cy="43517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389" y="6356747"/>
            <a:ext cx="2742447" cy="364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413" y="6356747"/>
            <a:ext cx="4115176" cy="364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1166" y="6356747"/>
            <a:ext cx="2742447" cy="364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230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</p:sldLayoutIdLst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  <p:txStyles>
    <p:titleStyle>
      <a:lvl1pPr algn="l" defTabSz="866943" rtl="1" eaLnBrk="1" latinLnBrk="0" hangingPunct="1">
        <a:lnSpc>
          <a:spcPct val="90000"/>
        </a:lnSpc>
        <a:spcBef>
          <a:spcPct val="0"/>
        </a:spcBef>
        <a:buNone/>
        <a:defRPr sz="41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736" indent="-216736" algn="r" defTabSz="866943" rtl="1" eaLnBrk="1" latinLnBrk="0" hangingPunct="1">
        <a:lnSpc>
          <a:spcPct val="90000"/>
        </a:lnSpc>
        <a:spcBef>
          <a:spcPts val="948"/>
        </a:spcBef>
        <a:buFont typeface="Arial" panose="020B0604020202020204" pitchFamily="34" charset="0"/>
        <a:buChar char="•"/>
        <a:defRPr sz="2655" kern="1200">
          <a:solidFill>
            <a:schemeClr val="tx1"/>
          </a:solidFill>
          <a:latin typeface="+mn-lt"/>
          <a:ea typeface="+mn-ea"/>
          <a:cs typeface="+mn-cs"/>
        </a:defRPr>
      </a:lvl1pPr>
      <a:lvl2pPr marL="650207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2pPr>
      <a:lvl3pPr marL="1083678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896" kern="1200">
          <a:solidFill>
            <a:schemeClr val="tx1"/>
          </a:solidFill>
          <a:latin typeface="+mn-lt"/>
          <a:ea typeface="+mn-ea"/>
          <a:cs typeface="+mn-cs"/>
        </a:defRPr>
      </a:lvl3pPr>
      <a:lvl4pPr marL="1517150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4pPr>
      <a:lvl5pPr marL="1950621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5pPr>
      <a:lvl6pPr marL="2384092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6pPr>
      <a:lvl7pPr marL="2817564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7pPr>
      <a:lvl8pPr marL="3251035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8pPr>
      <a:lvl9pPr marL="3684506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1pPr>
      <a:lvl2pPr marL="433471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2pPr>
      <a:lvl3pPr marL="866943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3pPr>
      <a:lvl4pPr marL="1300414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4pPr>
      <a:lvl5pPr marL="1733885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5pPr>
      <a:lvl6pPr marL="2167357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6pPr>
      <a:lvl7pPr marL="2600828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7pPr>
      <a:lvl8pPr marL="3034299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8pPr>
      <a:lvl9pPr marL="3467771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41000">
              <a:schemeClr val="accent5">
                <a:lumMod val="60000"/>
                <a:lumOff val="4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" y="0"/>
            <a:ext cx="12191332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389" y="365780"/>
            <a:ext cx="10515224" cy="132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389" y="1825890"/>
            <a:ext cx="10515224" cy="43517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389" y="6356747"/>
            <a:ext cx="2742447" cy="364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413" y="6356747"/>
            <a:ext cx="4115176" cy="364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1166" y="6356747"/>
            <a:ext cx="2742447" cy="364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046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</p:sldLayoutIdLst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  <p:txStyles>
    <p:titleStyle>
      <a:lvl1pPr algn="l" defTabSz="866943" rtl="1" eaLnBrk="1" latinLnBrk="0" hangingPunct="1">
        <a:lnSpc>
          <a:spcPct val="90000"/>
        </a:lnSpc>
        <a:spcBef>
          <a:spcPct val="0"/>
        </a:spcBef>
        <a:buNone/>
        <a:defRPr sz="41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736" indent="-216736" algn="r" defTabSz="866943" rtl="1" eaLnBrk="1" latinLnBrk="0" hangingPunct="1">
        <a:lnSpc>
          <a:spcPct val="90000"/>
        </a:lnSpc>
        <a:spcBef>
          <a:spcPts val="948"/>
        </a:spcBef>
        <a:buFont typeface="Arial" panose="020B0604020202020204" pitchFamily="34" charset="0"/>
        <a:buChar char="•"/>
        <a:defRPr sz="2655" kern="1200">
          <a:solidFill>
            <a:schemeClr val="tx1"/>
          </a:solidFill>
          <a:latin typeface="+mn-lt"/>
          <a:ea typeface="+mn-ea"/>
          <a:cs typeface="+mn-cs"/>
        </a:defRPr>
      </a:lvl1pPr>
      <a:lvl2pPr marL="650207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2pPr>
      <a:lvl3pPr marL="1083678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896" kern="1200">
          <a:solidFill>
            <a:schemeClr val="tx1"/>
          </a:solidFill>
          <a:latin typeface="+mn-lt"/>
          <a:ea typeface="+mn-ea"/>
          <a:cs typeface="+mn-cs"/>
        </a:defRPr>
      </a:lvl3pPr>
      <a:lvl4pPr marL="1517150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4pPr>
      <a:lvl5pPr marL="1950621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5pPr>
      <a:lvl6pPr marL="2384092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6pPr>
      <a:lvl7pPr marL="2817564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7pPr>
      <a:lvl8pPr marL="3251035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8pPr>
      <a:lvl9pPr marL="3684506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1pPr>
      <a:lvl2pPr marL="433471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2pPr>
      <a:lvl3pPr marL="866943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3pPr>
      <a:lvl4pPr marL="1300414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4pPr>
      <a:lvl5pPr marL="1733885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5pPr>
      <a:lvl6pPr marL="2167357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6pPr>
      <a:lvl7pPr marL="2600828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7pPr>
      <a:lvl8pPr marL="3034299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8pPr>
      <a:lvl9pPr marL="3467771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41000">
              <a:schemeClr val="accent5">
                <a:lumMod val="60000"/>
                <a:lumOff val="4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" y="0"/>
            <a:ext cx="12191332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389" y="365780"/>
            <a:ext cx="10515224" cy="132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389" y="1825890"/>
            <a:ext cx="10515224" cy="43517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389" y="6356747"/>
            <a:ext cx="2742447" cy="364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413" y="6356747"/>
            <a:ext cx="4115176" cy="364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1166" y="6356747"/>
            <a:ext cx="2742447" cy="364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4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</p:sldLayoutIdLst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  <p:txStyles>
    <p:titleStyle>
      <a:lvl1pPr algn="l" defTabSz="866943" rtl="1" eaLnBrk="1" latinLnBrk="0" hangingPunct="1">
        <a:lnSpc>
          <a:spcPct val="90000"/>
        </a:lnSpc>
        <a:spcBef>
          <a:spcPct val="0"/>
        </a:spcBef>
        <a:buNone/>
        <a:defRPr sz="41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736" indent="-216736" algn="r" defTabSz="866943" rtl="1" eaLnBrk="1" latinLnBrk="0" hangingPunct="1">
        <a:lnSpc>
          <a:spcPct val="90000"/>
        </a:lnSpc>
        <a:spcBef>
          <a:spcPts val="948"/>
        </a:spcBef>
        <a:buFont typeface="Arial" panose="020B0604020202020204" pitchFamily="34" charset="0"/>
        <a:buChar char="•"/>
        <a:defRPr sz="2655" kern="1200">
          <a:solidFill>
            <a:schemeClr val="tx1"/>
          </a:solidFill>
          <a:latin typeface="+mn-lt"/>
          <a:ea typeface="+mn-ea"/>
          <a:cs typeface="+mn-cs"/>
        </a:defRPr>
      </a:lvl1pPr>
      <a:lvl2pPr marL="650207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2pPr>
      <a:lvl3pPr marL="1083678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896" kern="1200">
          <a:solidFill>
            <a:schemeClr val="tx1"/>
          </a:solidFill>
          <a:latin typeface="+mn-lt"/>
          <a:ea typeface="+mn-ea"/>
          <a:cs typeface="+mn-cs"/>
        </a:defRPr>
      </a:lvl3pPr>
      <a:lvl4pPr marL="1517150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4pPr>
      <a:lvl5pPr marL="1950621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5pPr>
      <a:lvl6pPr marL="2384092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6pPr>
      <a:lvl7pPr marL="2817564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7pPr>
      <a:lvl8pPr marL="3251035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8pPr>
      <a:lvl9pPr marL="3684506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1pPr>
      <a:lvl2pPr marL="433471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2pPr>
      <a:lvl3pPr marL="866943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3pPr>
      <a:lvl4pPr marL="1300414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4pPr>
      <a:lvl5pPr marL="1733885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5pPr>
      <a:lvl6pPr marL="2167357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6pPr>
      <a:lvl7pPr marL="2600828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7pPr>
      <a:lvl8pPr marL="3034299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8pPr>
      <a:lvl9pPr marL="3467771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41000">
              <a:schemeClr val="accent5">
                <a:lumMod val="60000"/>
                <a:lumOff val="4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" y="0"/>
            <a:ext cx="12191332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389" y="365780"/>
            <a:ext cx="10515224" cy="132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389" y="1825890"/>
            <a:ext cx="10515224" cy="43517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389" y="6356747"/>
            <a:ext cx="2742447" cy="364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413" y="6356747"/>
            <a:ext cx="4115176" cy="364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1166" y="6356747"/>
            <a:ext cx="2742447" cy="364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383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</p:sldLayoutIdLst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  <p:txStyles>
    <p:titleStyle>
      <a:lvl1pPr algn="l" defTabSz="866943" rtl="1" eaLnBrk="1" latinLnBrk="0" hangingPunct="1">
        <a:lnSpc>
          <a:spcPct val="90000"/>
        </a:lnSpc>
        <a:spcBef>
          <a:spcPct val="0"/>
        </a:spcBef>
        <a:buNone/>
        <a:defRPr sz="41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736" indent="-216736" algn="r" defTabSz="866943" rtl="1" eaLnBrk="1" latinLnBrk="0" hangingPunct="1">
        <a:lnSpc>
          <a:spcPct val="90000"/>
        </a:lnSpc>
        <a:spcBef>
          <a:spcPts val="948"/>
        </a:spcBef>
        <a:buFont typeface="Arial" panose="020B0604020202020204" pitchFamily="34" charset="0"/>
        <a:buChar char="•"/>
        <a:defRPr sz="2655" kern="1200">
          <a:solidFill>
            <a:schemeClr val="tx1"/>
          </a:solidFill>
          <a:latin typeface="+mn-lt"/>
          <a:ea typeface="+mn-ea"/>
          <a:cs typeface="+mn-cs"/>
        </a:defRPr>
      </a:lvl1pPr>
      <a:lvl2pPr marL="650207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2pPr>
      <a:lvl3pPr marL="1083678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896" kern="1200">
          <a:solidFill>
            <a:schemeClr val="tx1"/>
          </a:solidFill>
          <a:latin typeface="+mn-lt"/>
          <a:ea typeface="+mn-ea"/>
          <a:cs typeface="+mn-cs"/>
        </a:defRPr>
      </a:lvl3pPr>
      <a:lvl4pPr marL="1517150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4pPr>
      <a:lvl5pPr marL="1950621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5pPr>
      <a:lvl6pPr marL="2384092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6pPr>
      <a:lvl7pPr marL="2817564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7pPr>
      <a:lvl8pPr marL="3251035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8pPr>
      <a:lvl9pPr marL="3684506" indent="-216736" algn="r" defTabSz="866943" rtl="1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1pPr>
      <a:lvl2pPr marL="433471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2pPr>
      <a:lvl3pPr marL="866943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3pPr>
      <a:lvl4pPr marL="1300414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4pPr>
      <a:lvl5pPr marL="1733885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5pPr>
      <a:lvl6pPr marL="2167357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6pPr>
      <a:lvl7pPr marL="2600828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7pPr>
      <a:lvl8pPr marL="3034299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8pPr>
      <a:lvl9pPr marL="3467771" algn="r" defTabSz="866943" rtl="1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1000">
              <a:schemeClr val="accent5">
                <a:lumMod val="60000"/>
                <a:lumOff val="4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6F8C4-B9CD-415B-845E-33AF4907041A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50464CF-4CC6-466C-A626-EF10DD2B0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65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  <p:sldLayoutId id="2147483724" r:id="rId15"/>
    <p:sldLayoutId id="2147483725" r:id="rId16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 advTm="3000">
        <p:blinds dir="vert"/>
      </p:transition>
    </mc:Fallback>
  </mc:AlternateConten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A034E-E75F-4466-8EE5-F99137BBCD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3" y="954339"/>
            <a:ext cx="8915399" cy="2474662"/>
          </a:xfrm>
        </p:spPr>
        <p:txBody>
          <a:bodyPr/>
          <a:lstStyle/>
          <a:p>
            <a:r>
              <a:rPr lang="fa-IR" dirty="0"/>
              <a:t>پیگیری نوزاد ترم بیمار بعد از ترخیص ازبیمارستان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81A308-8B30-4BB7-891B-89B603A71E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fa-IR" dirty="0"/>
              <a:t>دکتر مینو فلاحی</a:t>
            </a:r>
          </a:p>
          <a:p>
            <a:pPr algn="r"/>
            <a:r>
              <a:rPr lang="fa-IR" dirty="0"/>
              <a:t>فوق تخصص نوزادان</a:t>
            </a:r>
          </a:p>
          <a:p>
            <a:pPr algn="r"/>
            <a:r>
              <a:rPr lang="fa-IR" dirty="0"/>
              <a:t>استاد دانشگاه علو پزشکی شهید بهشتی</a:t>
            </a:r>
          </a:p>
        </p:txBody>
      </p:sp>
    </p:spTree>
    <p:extLst>
      <p:ext uri="{BB962C8B-B14F-4D97-AF65-F5344CB8AC3E}">
        <p14:creationId xmlns:p14="http://schemas.microsoft.com/office/powerpoint/2010/main" val="3427815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018EC-B30E-43C2-A0CD-C8E108E45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0"/>
            <a:br>
              <a:rPr lang="fa-IR" b="1" dirty="0"/>
            </a:br>
            <a:endParaRPr lang="fa-I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2E6368-0B89-4E68-9FC3-471800B293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a-IR" sz="2800" b="1" dirty="0"/>
              <a:t>پیگیری </a:t>
            </a:r>
            <a:r>
              <a:rPr lang="fa-IR" sz="2800" b="1" dirty="0">
                <a:solidFill>
                  <a:srgbClr val="00B050"/>
                </a:solidFill>
              </a:rPr>
              <a:t>بیماری اولیه و  زمینه ای نوزاد</a:t>
            </a:r>
          </a:p>
          <a:p>
            <a:r>
              <a:rPr lang="fa-IR" sz="2800" dirty="0"/>
              <a:t> بررسی از لحاظ برگشت </a:t>
            </a:r>
            <a:r>
              <a:rPr lang="fa-IR" sz="2800" b="1" dirty="0">
                <a:solidFill>
                  <a:srgbClr val="00B050"/>
                </a:solidFill>
              </a:rPr>
              <a:t>زردی و زردی طول کشیده</a:t>
            </a:r>
          </a:p>
          <a:p>
            <a:r>
              <a:rPr lang="fa-IR" sz="2800" dirty="0"/>
              <a:t>بررسی از لحاظ </a:t>
            </a:r>
            <a:r>
              <a:rPr lang="fa-IR" sz="2800" b="1" dirty="0">
                <a:solidFill>
                  <a:srgbClr val="00B050"/>
                </a:solidFill>
              </a:rPr>
              <a:t>عفونت بیمارستانی </a:t>
            </a:r>
          </a:p>
        </p:txBody>
      </p:sp>
    </p:spTree>
    <p:extLst>
      <p:ext uri="{BB962C8B-B14F-4D97-AF65-F5344CB8AC3E}">
        <p14:creationId xmlns:p14="http://schemas.microsoft.com/office/powerpoint/2010/main" val="28204436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9B745-4DD5-4CBE-A4EE-33A8E7EB0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b="1" dirty="0"/>
              <a:t>تشکراز توجه شما</a:t>
            </a:r>
            <a:br>
              <a:rPr lang="en-US" b="1" dirty="0"/>
            </a:br>
            <a:endParaRPr lang="fa-IR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209C093-73E7-486F-84F9-1FC014C6BF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290" y="1371600"/>
            <a:ext cx="9215510" cy="5254282"/>
          </a:xfrm>
        </p:spPr>
      </p:pic>
    </p:spTree>
    <p:extLst>
      <p:ext uri="{BB962C8B-B14F-4D97-AF65-F5344CB8AC3E}">
        <p14:creationId xmlns:p14="http://schemas.microsoft.com/office/powerpoint/2010/main" val="1493924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744EB-038E-42C2-B1DE-7AB7DA9FE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پیگیری نوزادان پس از ترخیص از بیمارستان شامل مواردزیر میباشند: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93E394-01E4-44F6-BADB-D5032E8CCB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algn="r" rtl="1"/>
            <a:r>
              <a:rPr lang="fa-IR" sz="5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رشد و تکامل</a:t>
            </a:r>
            <a:endParaRPr lang="en-US" sz="51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algn="r" rtl="1"/>
            <a:r>
              <a:rPr lang="fa-IR" sz="5100" b="1" dirty="0"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تغذیه</a:t>
            </a:r>
            <a:endParaRPr lang="en-US" sz="5100" b="1" dirty="0"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algn="r" rtl="1"/>
            <a:r>
              <a:rPr lang="fa-IR" sz="5100" b="1" dirty="0"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واکسیناسیون</a:t>
            </a:r>
            <a:endParaRPr lang="en-US" sz="5100" b="1" dirty="0"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algn="r" rtl="1"/>
            <a:r>
              <a:rPr lang="fa-IR" sz="5100" b="1" dirty="0"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بررسی شنوایی</a:t>
            </a:r>
            <a:endParaRPr lang="en-US" sz="5100" b="1" dirty="0"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algn="r" rtl="1"/>
            <a:r>
              <a:rPr lang="fa-IR" sz="5100" b="1" dirty="0"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بررسی بینایی</a:t>
            </a:r>
            <a:endParaRPr lang="en-US" sz="5100" b="1" dirty="0"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algn="r" rtl="1"/>
            <a:r>
              <a:rPr lang="fa-IR" sz="5100" b="1" dirty="0"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تکرار غربالگری</a:t>
            </a:r>
          </a:p>
          <a:p>
            <a:pPr algn="r" rtl="1"/>
            <a:r>
              <a:rPr lang="fa-IR" sz="5100" b="1" dirty="0">
                <a:cs typeface="+mj-cs"/>
              </a:rPr>
              <a:t>بررسی عفونت  بیمارستانی</a:t>
            </a:r>
          </a:p>
          <a:p>
            <a:pPr algn="r" rtl="1"/>
            <a:r>
              <a:rPr lang="fa-IR" sz="5100" b="1" dirty="0">
                <a:cs typeface="+mj-cs"/>
              </a:rPr>
              <a:t>پیگیری بیماری اولیه زمینه ای نوزاد</a:t>
            </a:r>
          </a:p>
          <a:p>
            <a:pPr algn="r" rtl="1"/>
            <a:r>
              <a:rPr lang="fa-IR" sz="5100" b="1" dirty="0">
                <a:cs typeface="+mj-cs"/>
              </a:rPr>
              <a:t>بررسی مشکلات مادری(افسردگی بعد از زایمان .....)</a:t>
            </a:r>
          </a:p>
          <a:p>
            <a:pPr algn="r" rtl="1"/>
            <a:r>
              <a:rPr lang="fa-IR" sz="5100" b="1" dirty="0">
                <a:cs typeface="+mj-cs"/>
              </a:rPr>
              <a:t>بررسی برگشت زردی</a:t>
            </a:r>
          </a:p>
          <a:p>
            <a:pPr algn="r" rtl="1"/>
            <a:endParaRPr lang="fa-IR" sz="3100" b="1" dirty="0"/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156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069C2-D951-4CE8-9250-E3327AD6A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CA90B6-8A33-483D-99E6-840BDCD384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3552825"/>
          </a:xfrm>
        </p:spPr>
        <p:txBody>
          <a:bodyPr>
            <a:normAutofit fontScale="85000" lnSpcReduction="20000"/>
          </a:bodyPr>
          <a:lstStyle/>
          <a:p>
            <a:pPr algn="r" rtl="1"/>
            <a:endParaRPr lang="fa-IR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/>
            <a:r>
              <a:rPr lang="fa-IR" sz="28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اولین ویزیت </a:t>
            </a:r>
            <a:r>
              <a:rPr lang="fa-IR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بعد از ترخیص :    </a:t>
            </a:r>
            <a:r>
              <a:rPr lang="fa-IR" sz="2800" b="1" dirty="0">
                <a:solidFill>
                  <a:srgbClr val="FF00FF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24 تا 48 ساعت پس از ترخیص از بیمارستان</a:t>
            </a:r>
          </a:p>
          <a:p>
            <a:pPr algn="r" rtl="1"/>
            <a:r>
              <a:rPr lang="fa-IR" sz="2800" dirty="0"/>
              <a:t> ویزیت بعدی میتواند بر اساس شرایط نوزاد برنامه ریزی شود و  در صورت طبیعی بودن شرایط نوزاد یا بر اساس مراقبت نوزاد سالم در :</a:t>
            </a:r>
          </a:p>
          <a:p>
            <a:pPr algn="r" rtl="1"/>
            <a:r>
              <a:rPr lang="fa-IR" sz="2800" dirty="0"/>
              <a:t> </a:t>
            </a:r>
            <a:r>
              <a:rPr lang="fa-IR" sz="2800" b="1" dirty="0">
                <a:solidFill>
                  <a:srgbClr val="FF00FF"/>
                </a:solidFill>
              </a:rPr>
              <a:t>روز 3 تا 5 بعد از تولد </a:t>
            </a:r>
            <a:r>
              <a:rPr lang="fa-IR" sz="2800" dirty="0"/>
              <a:t>(همزمان با غربالگری )</a:t>
            </a:r>
          </a:p>
          <a:p>
            <a:pPr algn="r" rtl="1"/>
            <a:r>
              <a:rPr lang="fa-IR" sz="2800" b="1" dirty="0">
                <a:solidFill>
                  <a:srgbClr val="FF00FF"/>
                </a:solidFill>
              </a:rPr>
              <a:t>روز پانزدهم</a:t>
            </a:r>
            <a:endParaRPr lang="fa-IR" sz="2800" dirty="0"/>
          </a:p>
          <a:p>
            <a:pPr algn="r" rtl="1"/>
            <a:r>
              <a:rPr lang="fa-IR" sz="2800" b="1" dirty="0">
                <a:solidFill>
                  <a:srgbClr val="FF00FF"/>
                </a:solidFill>
              </a:rPr>
              <a:t>یک ماهگی </a:t>
            </a:r>
          </a:p>
          <a:p>
            <a:pPr algn="r" rtl="1"/>
            <a:r>
              <a:rPr lang="fa-IR" sz="2800" dirty="0"/>
              <a:t>تکرار گردد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38559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52396-5054-4A57-AF13-7CDC12D60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fa-IR" sz="4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پیگیری نوزاد از لحاظ رشد و تکامل:</a:t>
            </a:r>
            <a:b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E1594E-CFD1-43B8-B528-58E0EA9169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marR="0" algn="just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بررسی رشدی نوزادان بخصوص </a:t>
            </a:r>
            <a:r>
              <a:rPr lang="fa-IR" sz="2000" b="1" dirty="0">
                <a:solidFill>
                  <a:srgbClr val="FF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در شش ماه اول عمر  با فواصل  ماهانه  و سپس هر دو ماه یکبار </a:t>
            </a:r>
            <a:r>
              <a:rPr lang="fa-I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انجام میشود 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marL="0" marR="0" algn="just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sz="2000" dirty="0"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در </a:t>
            </a:r>
            <a:r>
              <a:rPr lang="fa-I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وزنهای </a:t>
            </a:r>
            <a:r>
              <a:rPr lang="fa-IR" sz="2000" b="1" dirty="0">
                <a:solidFill>
                  <a:srgbClr val="FF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کمتر از 2  کیلوگرم به صورت هفتگی</a:t>
            </a:r>
            <a:r>
              <a:rPr lang="fa-I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 </a:t>
            </a:r>
          </a:p>
          <a:p>
            <a:pPr marL="0" marR="0" algn="just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 در وزن های </a:t>
            </a:r>
            <a:r>
              <a:rPr lang="fa-IR" sz="2000" b="1" dirty="0">
                <a:solidFill>
                  <a:srgbClr val="FF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2 تا 3 کیلو گرم  هر </a:t>
            </a:r>
            <a:r>
              <a:rPr lang="fa-IR" sz="2000" b="1" dirty="0">
                <a:solidFill>
                  <a:srgbClr val="FF00FF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2</a:t>
            </a:r>
            <a:r>
              <a:rPr lang="fa-IR" sz="2000" b="1" dirty="0">
                <a:solidFill>
                  <a:srgbClr val="FF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هفته یکمرتبه </a:t>
            </a:r>
          </a:p>
          <a:p>
            <a:pPr marL="0" marR="0" algn="just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 سپس </a:t>
            </a:r>
            <a:r>
              <a:rPr lang="fa-IR" sz="2000" b="1" dirty="0">
                <a:solidFill>
                  <a:srgbClr val="FF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به صورت ماهانه </a:t>
            </a:r>
            <a:r>
              <a:rPr lang="fa-I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بسیار ضروری میباشد.  </a:t>
            </a:r>
          </a:p>
          <a:p>
            <a:pPr marL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sz="2000" dirty="0"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بررسی تکامل :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) …</a:t>
            </a:r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ASQ</a:t>
            </a:r>
            <a:r>
              <a:rPr lang="en-US" sz="2000" b="1" dirty="0">
                <a:solidFill>
                  <a:srgbClr val="FF00FF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 </a:t>
            </a:r>
            <a:r>
              <a:rPr lang="fa-IR" dirty="0"/>
              <a:t>ارزیابی‌های تکامل نوزادان در فواصل زمانی مشخصی انجام می‌شوند. برای مثال، در برخی موارد، ارزیابی‌ها :</a:t>
            </a:r>
          </a:p>
          <a:p>
            <a:pPr marL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b="1" dirty="0">
                <a:solidFill>
                  <a:srgbClr val="00B050"/>
                </a:solidFill>
              </a:rPr>
              <a:t>هر دو ماه یکبار تا سن 2 سالگی</a:t>
            </a:r>
            <a:r>
              <a:rPr lang="fa-IR" dirty="0"/>
              <a:t>، سپس</a:t>
            </a:r>
          </a:p>
          <a:p>
            <a:pPr marL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dirty="0"/>
              <a:t> </a:t>
            </a:r>
            <a:r>
              <a:rPr lang="fa-IR" b="1" dirty="0">
                <a:solidFill>
                  <a:srgbClr val="00B050"/>
                </a:solidFill>
              </a:rPr>
              <a:t>هر سه ماه یکبار تا سن 3 سالگی</a:t>
            </a:r>
          </a:p>
          <a:p>
            <a:pPr marL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b="1" dirty="0">
                <a:solidFill>
                  <a:srgbClr val="00B050"/>
                </a:solidFill>
              </a:rPr>
              <a:t> </a:t>
            </a:r>
            <a:r>
              <a:rPr lang="fa-IR" dirty="0"/>
              <a:t>و بعد از آن </a:t>
            </a:r>
            <a:r>
              <a:rPr lang="fa-IR" b="1" dirty="0">
                <a:solidFill>
                  <a:srgbClr val="00B050"/>
                </a:solidFill>
              </a:rPr>
              <a:t>هر شش ماه یکبار تا سن 5 سالگی </a:t>
            </a:r>
          </a:p>
          <a:p>
            <a:pPr marL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fa-IR" dirty="0"/>
              <a:t>انجام می‌شوند.</a:t>
            </a:r>
            <a:endParaRPr lang="fa-IR" sz="2000" b="1" dirty="0">
              <a:solidFill>
                <a:srgbClr val="FF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algn="r" rt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27496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8841E-8CE3-4394-B3AC-EFE65E71F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تغذیه نوزاد پس از ترخیص از بیمارستان:</a:t>
            </a:r>
            <a:b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67678C-78AC-4B9A-BC26-9D16BD245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marR="0" algn="just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sz="2400" b="1" dirty="0">
                <a:solidFill>
                  <a:srgbClr val="FF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بهترین منبع غذایی برای تمام نوزادان( حتی نارسها) شیر مادرخود نوزاد میباشد </a:t>
            </a:r>
            <a:endParaRPr lang="en-US" sz="2400" b="1" dirty="0">
              <a:solidFill>
                <a:srgbClr val="FF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algn="just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ترغیب  و تاکید مادران  به دوشیدن شیر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a-IR" sz="2400" b="1" dirty="0">
                <a:solidFill>
                  <a:srgbClr val="FF00FF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از شش ساعت اول زایمان و در زمان بستری نوزاد در بیمارستان   </a:t>
            </a:r>
            <a:r>
              <a:rPr lang="fa-IR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موجب موفقیت بیشتر مادران در شیردهی انحصاری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</a:rPr>
              <a:t>نوزاددر زمان ترخیص  </a:t>
            </a:r>
            <a:r>
              <a:rPr lang="fa-IR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از بیمارستان میگردد.</a:t>
            </a:r>
          </a:p>
          <a:p>
            <a:pPr marL="0" marR="0" algn="just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</a:rPr>
              <a:t>اموزش لازم به مادر جهت نگهداری شیر دوشیده در یخچال و فریزر</a:t>
            </a:r>
          </a:p>
          <a:p>
            <a:pPr marL="0" marR="0" algn="just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</a:rPr>
              <a:t>مصرف </a:t>
            </a:r>
            <a:r>
              <a:rPr lang="fa-IR" sz="2400" b="1" dirty="0">
                <a:solidFill>
                  <a:srgbClr val="FF00FF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ویتامین د  400 واحد روزانه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</a:rPr>
              <a:t>از روز 3 تا 5 تولد</a:t>
            </a:r>
          </a:p>
          <a:p>
            <a:pPr marL="0" marR="0" algn="just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</a:rPr>
              <a:t>. همچنین شروع </a:t>
            </a:r>
            <a:r>
              <a:rPr lang="fa-IR" sz="2400" b="1" dirty="0">
                <a:solidFill>
                  <a:srgbClr val="FF00FF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مکملهای اهن از 4 تا 6 ماهگی </a:t>
            </a:r>
            <a:endParaRPr lang="fa-IR" sz="2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algn="just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fa-I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 algn="just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129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EA299-C395-4748-A472-2782FB908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واکسیناسیون:</a:t>
            </a:r>
            <a:b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78390C-C541-4429-94EE-518F6E716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600200"/>
            <a:ext cx="8915400" cy="4311022"/>
          </a:xfrm>
        </p:spPr>
        <p:txBody>
          <a:bodyPr>
            <a:normAutofit lnSpcReduction="10000"/>
          </a:bodyPr>
          <a:lstStyle/>
          <a:p>
            <a:pPr marL="0" marR="0" algn="just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sz="2400" b="1" dirty="0">
                <a:solidFill>
                  <a:srgbClr val="FF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واکسیناسیون نوزادان با سابقه بستری   بدون هیچ گونه تفاوتی از لحاظ دوز و یا فواصل تزریق مشابه  سایر نوزادان ترم میباشد</a:t>
            </a:r>
          </a:p>
          <a:p>
            <a:pPr marL="0" marR="0" algn="just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به علت ممنوعیت استفاده از واکسنهای ویروسی زنده قبل از ترخیص از بیمارستان تجویز این نوع واکسن(قطره فلج اطفال) تا زمان ترخیص نوزاد از بیمارستان به عقب انداخته میشود .</a:t>
            </a:r>
          </a:p>
          <a:p>
            <a:pPr marL="0" marR="0" algn="just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در صورت بستری طولانی تجویز واکسن 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IPV</a:t>
            </a:r>
            <a:r>
              <a:rPr lang="fa-I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به جای 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OPV</a:t>
            </a:r>
            <a:r>
              <a:rPr lang="fa-I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توصیه شده است.</a:t>
            </a:r>
          </a:p>
          <a:p>
            <a:pPr marL="0" marR="0" algn="just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sz="2400" b="1" dirty="0">
                <a:solidFill>
                  <a:srgbClr val="FF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واکسن دوگانه </a:t>
            </a:r>
            <a:r>
              <a:rPr lang="fa-I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به جای پنج گانه در بیماران با سابقه تشنج و مشکلات عصبی 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54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3AD60D-B5A6-478D-A654-B730CA956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بررسی شنوایی :</a:t>
            </a:r>
            <a:b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BE5150-7670-4DB1-88D7-5B4463613E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400175"/>
            <a:ext cx="8915400" cy="4511047"/>
          </a:xfrm>
        </p:spPr>
        <p:txBody>
          <a:bodyPr>
            <a:normAutofit/>
          </a:bodyPr>
          <a:lstStyle/>
          <a:p>
            <a:pPr marL="0" marR="0" algn="just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نوزادان ترم  بستری در 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NICU</a:t>
            </a:r>
            <a:r>
              <a:rPr lang="fa-I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به دلایل مختلف(دریافت انتی بیوتیکها و داروهای اتو توکسیک، تهویه مکانیکی  در معرض خطر </a:t>
            </a:r>
            <a:r>
              <a:rPr lang="fa-IR" sz="2400" b="1" dirty="0">
                <a:solidFill>
                  <a:srgbClr val="FF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کاهش شنوایی حسی عصبی</a:t>
            </a:r>
            <a:r>
              <a:rPr lang="fa-I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هستند </a:t>
            </a:r>
          </a:p>
          <a:p>
            <a:pPr marL="0" marR="0" algn="just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در صورت امکان غربالگری شنوایی در زمان </a:t>
            </a:r>
            <a:r>
              <a:rPr lang="fa-IR" sz="2400" b="1" dirty="0">
                <a:solidFill>
                  <a:srgbClr val="FF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قبل از ترخیص </a:t>
            </a:r>
            <a:r>
              <a:rPr lang="fa-I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بسیار مناسبتر میباشد ولی در صورت عدم امکان ان در مراجعات سرپایی بررسی شنوایی انجام خواهد داشت</a:t>
            </a:r>
          </a:p>
          <a:p>
            <a:pPr marL="0" marR="0" algn="just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بررسی شنوایی در نوزادان پرخطر باید توسط </a:t>
            </a:r>
            <a:r>
              <a:rPr lang="en-US" sz="2400" b="1" dirty="0">
                <a:solidFill>
                  <a:srgbClr val="FF00FF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ABR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انجام شود.(در موارد کم خطر </a:t>
            </a:r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OAE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</a:p>
          <a:p>
            <a:pPr marL="0" marR="0" algn="just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. در صورت تشخیص و تایید کاهش شنوایی انجام اقدامات مقتضی همچون استفاده از سمعک جهت پیشگیری از مشکلات گفتاری تا شش ماهگی ضروری است.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just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307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76803-EFC2-4A2F-9807-1ED4EB41D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بینایی سنجی :</a:t>
            </a:r>
            <a:b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E0C5B2-1A29-4C2B-8232-BC059B12E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328738"/>
            <a:ext cx="8915400" cy="4582484"/>
          </a:xfrm>
        </p:spPr>
        <p:txBody>
          <a:bodyPr>
            <a:normAutofit/>
          </a:bodyPr>
          <a:lstStyle/>
          <a:p>
            <a:pPr marL="0" marR="0" algn="just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رتینوپاتی نارسی 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ROP)</a:t>
            </a:r>
            <a:r>
              <a:rPr lang="fa-I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) یکی از مسایل بحرانی نوزادان نارس بوده و قاعدتا نوزادان ترم بستری در 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NICU </a:t>
            </a:r>
            <a:r>
              <a:rPr lang="fa-I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 را گرفتار نمیسازد.</a:t>
            </a:r>
          </a:p>
          <a:p>
            <a:pPr marL="0" marR="0" algn="just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در نوزادان ترم  بدحال در صورت صلاحدید پزشک </a:t>
            </a:r>
            <a:r>
              <a:rPr lang="fa-IR" sz="2400" b="1" dirty="0">
                <a:solidFill>
                  <a:srgbClr val="FF00FF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اولین زمان </a:t>
            </a:r>
            <a:r>
              <a:rPr lang="fa-IR" sz="2400" b="1" dirty="0">
                <a:solidFill>
                  <a:srgbClr val="FF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 غربالگری 4 </a:t>
            </a:r>
            <a:r>
              <a:rPr lang="fa-IR" sz="2400" b="1" dirty="0">
                <a:solidFill>
                  <a:srgbClr val="FF00FF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هفته </a:t>
            </a:r>
            <a:r>
              <a:rPr lang="fa-IR" sz="2400" b="1" dirty="0">
                <a:solidFill>
                  <a:srgbClr val="FF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پس از تولداغاز گشته </a:t>
            </a:r>
            <a:r>
              <a:rPr lang="fa-I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و ادامه معاینات بر اساس توصیه های چشم پزشکی تا زمان تکامل کامل شبکیه ضروری میباشد .</a:t>
            </a:r>
          </a:p>
          <a:p>
            <a:pPr marL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درنوزادان کم خطر از لحاظ بینایی : </a:t>
            </a:r>
            <a:r>
              <a:rPr lang="fa-IR" sz="2400" dirty="0"/>
              <a:t>معاینه در </a:t>
            </a:r>
            <a:r>
              <a:rPr lang="fa-IR" sz="2400" b="1" dirty="0">
                <a:solidFill>
                  <a:srgbClr val="00B050"/>
                </a:solidFill>
              </a:rPr>
              <a:t>شش ماهگی و سه سالگی </a:t>
            </a:r>
            <a:r>
              <a:rPr lang="fa-IR" sz="2400" dirty="0"/>
              <a:t>توصیه می‌شود،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95721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E6100-A1A6-46AF-A823-E1EE16FA8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غربالگری:</a:t>
            </a:r>
            <a:b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B2CCA3-4620-4223-B555-0702049C06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285875"/>
            <a:ext cx="8915400" cy="4625347"/>
          </a:xfrm>
        </p:spPr>
        <p:txBody>
          <a:bodyPr>
            <a:normAutofit fontScale="55000" lnSpcReduction="20000"/>
          </a:bodyPr>
          <a:lstStyle/>
          <a:p>
            <a:pPr marL="0" marR="0" algn="just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اولین زمان غربالگری کف پا در نوزادان  </a:t>
            </a:r>
            <a:r>
              <a:rPr lang="fa-IR" sz="4400" b="1" dirty="0">
                <a:solidFill>
                  <a:srgbClr val="FF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3تا 5 روزگی </a:t>
            </a:r>
            <a:r>
              <a:rPr lang="fa-IR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میباشد.</a:t>
            </a:r>
          </a:p>
          <a:p>
            <a:pPr marL="0" marR="0" algn="just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sz="4400" dirty="0"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تکرار تست غربالگری تیرویید در </a:t>
            </a:r>
            <a:r>
              <a:rPr lang="fa-IR" sz="4400" b="1" dirty="0">
                <a:solidFill>
                  <a:srgbClr val="FF00FF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در نوزادان ترم با سابقه بستری در بیمارستان </a:t>
            </a:r>
            <a:r>
              <a:rPr lang="fa-IR" sz="4400" dirty="0"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توصیه میشود</a:t>
            </a:r>
          </a:p>
          <a:p>
            <a:pPr marL="0" marR="0" algn="just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sz="4400" b="1" dirty="0"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تکرار تست غربالگری تیرویید</a:t>
            </a:r>
            <a:r>
              <a:rPr lang="fa-IR" sz="4400" dirty="0"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:</a:t>
            </a:r>
          </a:p>
          <a:p>
            <a:pPr marL="0" indent="0" algn="r" rtl="1">
              <a:buNone/>
            </a:pPr>
            <a:r>
              <a:rPr lang="fa-IR" sz="4400" dirty="0">
                <a:cs typeface="+mj-cs"/>
              </a:rPr>
              <a:t>     -نوزادان با وزن بيش از </a:t>
            </a:r>
            <a:r>
              <a:rPr lang="fa-IR" sz="4400" b="1" dirty="0">
                <a:solidFill>
                  <a:srgbClr val="00B050"/>
                </a:solidFill>
                <a:cs typeface="+mj-cs"/>
              </a:rPr>
              <a:t>4000 گرم </a:t>
            </a:r>
            <a:r>
              <a:rPr lang="fa-IR" sz="4400" dirty="0">
                <a:cs typeface="+mj-cs"/>
              </a:rPr>
              <a:t>(نوزاد ماكروزوم)</a:t>
            </a:r>
          </a:p>
          <a:p>
            <a:pPr marL="0" indent="0" algn="r" rtl="1">
              <a:buNone/>
            </a:pPr>
            <a:r>
              <a:rPr lang="fa-IR" sz="4400" dirty="0">
                <a:cs typeface="+mj-cs"/>
              </a:rPr>
              <a:t>     -نوزادان </a:t>
            </a:r>
            <a:r>
              <a:rPr lang="fa-IR" sz="4400" b="1" dirty="0">
                <a:solidFill>
                  <a:srgbClr val="00B050"/>
                </a:solidFill>
                <a:cs typeface="+mj-cs"/>
              </a:rPr>
              <a:t>دو و چند قلو</a:t>
            </a:r>
          </a:p>
          <a:p>
            <a:pPr marL="0" indent="0" algn="r" rtl="1">
              <a:buNone/>
            </a:pPr>
            <a:r>
              <a:rPr lang="fa-IR" sz="4400" dirty="0">
                <a:cs typeface="+mj-cs"/>
              </a:rPr>
              <a:t>     -نوزادان </a:t>
            </a:r>
            <a:r>
              <a:rPr lang="fa-IR" sz="4400" b="1" dirty="0">
                <a:solidFill>
                  <a:srgbClr val="00B050"/>
                </a:solidFill>
                <a:cs typeface="+mj-cs"/>
              </a:rPr>
              <a:t>بستري و يا با سابقه بستري در بيمارستان </a:t>
            </a:r>
            <a:r>
              <a:rPr lang="fa-IR" sz="4400" dirty="0">
                <a:cs typeface="+mj-cs"/>
              </a:rPr>
              <a:t>(هر بخش از بيمارستان از جمله </a:t>
            </a:r>
            <a:r>
              <a:rPr lang="en-US" sz="4400" dirty="0">
                <a:cs typeface="+mj-cs"/>
              </a:rPr>
              <a:t>NICU</a:t>
            </a:r>
          </a:p>
          <a:p>
            <a:pPr marL="0" indent="0" algn="r" rtl="1">
              <a:buNone/>
            </a:pPr>
            <a:r>
              <a:rPr lang="fa-IR" sz="4400" dirty="0">
                <a:cs typeface="+mj-cs"/>
              </a:rPr>
              <a:t>     -نوزادان با </a:t>
            </a:r>
            <a:r>
              <a:rPr lang="fa-IR" sz="4400" b="1" dirty="0">
                <a:solidFill>
                  <a:srgbClr val="00B050"/>
                </a:solidFill>
                <a:cs typeface="+mj-cs"/>
              </a:rPr>
              <a:t>سابقه دريافت و يا تعويض خون </a:t>
            </a:r>
          </a:p>
          <a:p>
            <a:pPr marL="0" indent="0" algn="r" rtl="1">
              <a:buNone/>
            </a:pPr>
            <a:r>
              <a:rPr lang="fa-IR" sz="4400" dirty="0">
                <a:cs typeface="+mj-cs"/>
              </a:rPr>
              <a:t>     -نوزاداني كه داروهاي خاص مصرف كرده اند: مثل </a:t>
            </a:r>
            <a:r>
              <a:rPr lang="fa-IR" sz="4400" b="1" dirty="0">
                <a:solidFill>
                  <a:srgbClr val="00B050"/>
                </a:solidFill>
                <a:cs typeface="+mj-cs"/>
              </a:rPr>
              <a:t>دوپامين</a:t>
            </a:r>
            <a:r>
              <a:rPr lang="fa-IR" sz="4400" dirty="0">
                <a:cs typeface="+mj-cs"/>
              </a:rPr>
              <a:t>، </a:t>
            </a:r>
            <a:r>
              <a:rPr lang="fa-IR" sz="4400" b="1" dirty="0">
                <a:solidFill>
                  <a:srgbClr val="00B050"/>
                </a:solidFill>
                <a:cs typeface="+mj-cs"/>
              </a:rPr>
              <a:t>تركيبات كورتني </a:t>
            </a:r>
            <a:r>
              <a:rPr lang="fa-IR" sz="4400" dirty="0">
                <a:cs typeface="+mj-cs"/>
              </a:rPr>
              <a:t>و.</a:t>
            </a:r>
            <a:endParaRPr lang="fa-IR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26981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自定义 14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56748"/>
      </a:accent1>
      <a:accent2>
        <a:srgbClr val="F89748"/>
      </a:accent2>
      <a:accent3>
        <a:srgbClr val="7F9B80"/>
      </a:accent3>
      <a:accent4>
        <a:srgbClr val="EF95A5"/>
      </a:accent4>
      <a:accent5>
        <a:srgbClr val="656748"/>
      </a:accent5>
      <a:accent6>
        <a:srgbClr val="F89748"/>
      </a:accent6>
      <a:hlink>
        <a:srgbClr val="7F9B80"/>
      </a:hlink>
      <a:folHlink>
        <a:srgbClr val="EF95A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2" id="{050B7CB7-AAD5-4960-939D-C757D6C86537}" vid="{CDCE7619-93F2-4975-9E60-481E27CB9EF2}"/>
    </a:ext>
  </a:extLst>
</a:theme>
</file>

<file path=ppt/theme/theme2.xml><?xml version="1.0" encoding="utf-8"?>
<a:theme xmlns:a="http://schemas.openxmlformats.org/drawingml/2006/main" name="Theme3">
  <a:themeElements>
    <a:clrScheme name="自定义 14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56748"/>
      </a:accent1>
      <a:accent2>
        <a:srgbClr val="F89748"/>
      </a:accent2>
      <a:accent3>
        <a:srgbClr val="7F9B80"/>
      </a:accent3>
      <a:accent4>
        <a:srgbClr val="EF95A5"/>
      </a:accent4>
      <a:accent5>
        <a:srgbClr val="656748"/>
      </a:accent5>
      <a:accent6>
        <a:srgbClr val="F89748"/>
      </a:accent6>
      <a:hlink>
        <a:srgbClr val="7F9B80"/>
      </a:hlink>
      <a:folHlink>
        <a:srgbClr val="EF95A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3" id="{569B6839-3645-40DB-8431-D53B9A1771B5}" vid="{3216201D-85AC-45DE-AB34-F2BB520AD969}"/>
    </a:ext>
  </a:extLst>
</a:theme>
</file>

<file path=ppt/theme/theme3.xml><?xml version="1.0" encoding="utf-8"?>
<a:theme xmlns:a="http://schemas.openxmlformats.org/drawingml/2006/main" name="1_Theme3">
  <a:themeElements>
    <a:clrScheme name="自定义 14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56748"/>
      </a:accent1>
      <a:accent2>
        <a:srgbClr val="F89748"/>
      </a:accent2>
      <a:accent3>
        <a:srgbClr val="7F9B80"/>
      </a:accent3>
      <a:accent4>
        <a:srgbClr val="EF95A5"/>
      </a:accent4>
      <a:accent5>
        <a:srgbClr val="656748"/>
      </a:accent5>
      <a:accent6>
        <a:srgbClr val="F89748"/>
      </a:accent6>
      <a:hlink>
        <a:srgbClr val="7F9B80"/>
      </a:hlink>
      <a:folHlink>
        <a:srgbClr val="EF95A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3" id="{569B6839-3645-40DB-8431-D53B9A1771B5}" vid="{3216201D-85AC-45DE-AB34-F2BB520AD969}"/>
    </a:ext>
  </a:extLst>
</a:theme>
</file>

<file path=ppt/theme/theme4.xml><?xml version="1.0" encoding="utf-8"?>
<a:theme xmlns:a="http://schemas.openxmlformats.org/drawingml/2006/main" name="2_Theme3">
  <a:themeElements>
    <a:clrScheme name="自定义 14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56748"/>
      </a:accent1>
      <a:accent2>
        <a:srgbClr val="F89748"/>
      </a:accent2>
      <a:accent3>
        <a:srgbClr val="7F9B80"/>
      </a:accent3>
      <a:accent4>
        <a:srgbClr val="EF95A5"/>
      </a:accent4>
      <a:accent5>
        <a:srgbClr val="656748"/>
      </a:accent5>
      <a:accent6>
        <a:srgbClr val="F89748"/>
      </a:accent6>
      <a:hlink>
        <a:srgbClr val="7F9B80"/>
      </a:hlink>
      <a:folHlink>
        <a:srgbClr val="EF95A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3" id="{569B6839-3645-40DB-8431-D53B9A1771B5}" vid="{3216201D-85AC-45DE-AB34-F2BB520AD969}"/>
    </a:ext>
  </a:extLst>
</a:theme>
</file>

<file path=ppt/theme/theme5.xml><?xml version="1.0" encoding="utf-8"?>
<a:theme xmlns:a="http://schemas.openxmlformats.org/drawingml/2006/main" name="3_Theme3">
  <a:themeElements>
    <a:clrScheme name="自定义 14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56748"/>
      </a:accent1>
      <a:accent2>
        <a:srgbClr val="F89748"/>
      </a:accent2>
      <a:accent3>
        <a:srgbClr val="7F9B80"/>
      </a:accent3>
      <a:accent4>
        <a:srgbClr val="EF95A5"/>
      </a:accent4>
      <a:accent5>
        <a:srgbClr val="656748"/>
      </a:accent5>
      <a:accent6>
        <a:srgbClr val="F89748"/>
      </a:accent6>
      <a:hlink>
        <a:srgbClr val="7F9B80"/>
      </a:hlink>
      <a:folHlink>
        <a:srgbClr val="EF95A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3" id="{569B6839-3645-40DB-8431-D53B9A1771B5}" vid="{3216201D-85AC-45DE-AB34-F2BB520AD969}"/>
    </a:ext>
  </a:extLst>
</a:theme>
</file>

<file path=ppt/theme/theme6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Theme2</Template>
  <TotalTime>490</TotalTime>
  <Words>728</Words>
  <Application>Microsoft Office PowerPoint</Application>
  <PresentationFormat>Widescreen</PresentationFormat>
  <Paragraphs>66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Arial</vt:lpstr>
      <vt:lpstr>Calibri</vt:lpstr>
      <vt:lpstr>Calibri Light</vt:lpstr>
      <vt:lpstr>Century Gothic</vt:lpstr>
      <vt:lpstr>Wingdings 3</vt:lpstr>
      <vt:lpstr>Theme2</vt:lpstr>
      <vt:lpstr>Theme3</vt:lpstr>
      <vt:lpstr>1_Theme3</vt:lpstr>
      <vt:lpstr>2_Theme3</vt:lpstr>
      <vt:lpstr>3_Theme3</vt:lpstr>
      <vt:lpstr>Wisp</vt:lpstr>
      <vt:lpstr>پیگیری نوزاد ترم بیمار بعد از ترخیص ازبیمارستان</vt:lpstr>
      <vt:lpstr>پیگیری نوزادان پس از ترخیص از بیمارستان شامل مواردزیر میباشند:</vt:lpstr>
      <vt:lpstr>PowerPoint Presentation</vt:lpstr>
      <vt:lpstr> پیگیری نوزاد از لحاظ رشد و تکامل: </vt:lpstr>
      <vt:lpstr>تغذیه نوزاد پس از ترخیص از بیمارستان: </vt:lpstr>
      <vt:lpstr>واکسیناسیون: </vt:lpstr>
      <vt:lpstr>بررسی شنوایی : </vt:lpstr>
      <vt:lpstr>بینایی سنجی : </vt:lpstr>
      <vt:lpstr>غربالگری: </vt:lpstr>
      <vt:lpstr> </vt:lpstr>
      <vt:lpstr>تشکراز توجه شما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پیگیری نوزاد نارس</dc:title>
  <dc:creator>minoofallahi@outlook.com</dc:creator>
  <cp:lastModifiedBy>Administrator</cp:lastModifiedBy>
  <cp:revision>54</cp:revision>
  <dcterms:created xsi:type="dcterms:W3CDTF">2022-01-21T12:41:37Z</dcterms:created>
  <dcterms:modified xsi:type="dcterms:W3CDTF">2025-06-12T06:45:06Z</dcterms:modified>
</cp:coreProperties>
</file>