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</p:sldIdLst>
  <p:sldSz cx="12192000" cy="6858000"/>
  <p:notesSz cx="6858000" cy="9144000"/>
  <p:embeddedFontLst>
    <p:embeddedFont>
      <p:font typeface="Cooper Black" panose="0208090404030B020404" pitchFamily="18" charset="0"/>
      <p:regular r:id="rId9"/>
    </p:embeddedFont>
  </p:embeddedFontLst>
  <p:defaultTextStyle>
    <a:defPPr>
      <a:defRPr lang="fa-I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2CFE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72" autoAdjust="0"/>
    <p:restoredTop sz="94660"/>
  </p:normalViewPr>
  <p:slideViewPr>
    <p:cSldViewPr snapToGrid="0" showGuides="1">
      <p:cViewPr varScale="1">
        <p:scale>
          <a:sx n="71" d="100"/>
          <a:sy n="71" d="100"/>
        </p:scale>
        <p:origin x="336" y="6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font" Target="fonts/font1.fntdata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6C5220-FC47-4634-B522-96C4916F032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DA6CEB9-AD1B-72F2-52E1-8E9C6650F4B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fa-I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8A48DF-8AF5-2935-9F8F-1340319FD4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C535F9-C60E-C967-568D-1062E1579B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86AB22A-64FA-4C9B-7478-C135FEB9AE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8590852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9F71B3-FB38-030C-359C-0D55AD67EE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C89EE9A-B2E9-3293-B69F-9C2DDD36605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4C44CD-CC44-53A9-898F-EEAC3688B8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720F128-96C3-8380-84D2-814A48161B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B1C4F9-32B5-C208-6565-0F3175BB53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5126761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1EBFB0D-4CDA-9810-257E-319D41C5C47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AB2A34A-F4C6-87F8-8A25-1FFDC5B47CF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C8449E-05D4-3383-0086-38B2D0A321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D359A1-4C7B-73C3-4D13-21DD034BB5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3BA7FC-39D3-FF6A-F4F6-70C27A1E50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0960411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6870F3-6B1B-2531-D520-A59DD1C628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08A7FA-529F-3DA0-0641-B1E63829DE0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DF0B1CC-C960-F50A-9043-3794C14CF1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3F9DDE-CAA5-3794-3A85-0D471069F8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825B82C-B53E-61C6-84F8-C6E17B2D22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3832736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5807AC-0A3F-D771-0802-F73B791DB0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8B2980B-C27E-833B-01A2-CB83A8A8C6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0415DD4-AAED-7723-DA0D-D5FE27FCA2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59EB7F-7A70-ADA0-50A1-9EE98C5F41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81A5A35-2A27-B714-94F9-29490A5E01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3492410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8435A2-FF60-7341-EF87-78656EBEB3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E1A3118-037A-6F04-82AF-B1A361509B6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C772889-0514-D03C-7671-D374D66215E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6B88DC4-C015-0EF5-E43F-EF939EEB1E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9C91DA4-40F8-DD38-92DA-01B8FCBF16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FB38E90-E505-ECEA-3A43-23BDBD0DD6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42659949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5B790D-C5D9-12BC-049F-98709B6F2C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997155E-2990-5AD7-2BBB-4C959F39C4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6615C5A-4D63-936A-3610-4FC58E0981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3507FBE-3B11-AC24-1B28-A23291275C9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3A03608-DF03-F848-0910-15DC3EB4EF4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08E46FD-600D-75F3-0EB6-F7A6830964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FE813F6-507B-4D69-3252-49C6C88A7A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5CF8D68-64AE-4565-7F76-63B8DCE2D4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1954744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091AF6-1DD8-AC65-9853-56C44BB72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2E848F5-93E6-C9DF-B325-3B3D6F619D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9721337-F9CC-9426-7BDE-97564DE252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9893F52-FF86-34C5-FE93-C6612B8F78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37456610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F8D0EF7-B2C0-DE41-702F-467E43B8E3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23DE409-E456-B992-F30C-70939D5059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198E05E-655C-6D98-142F-37FD02E0C3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1530968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49124E-860A-107A-80CC-0C7B47C090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E4513-3C9E-092B-197A-150B17F079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2ABD06F-8361-9FA4-7B07-506C49D6D2B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8EBB8CB-FDFE-5167-5EEB-AF27E273AB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F30DEC9-3787-4304-4B75-468AA4133D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B7EE9F-C9F3-3DBC-7094-0AFAAE9EB1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2152329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F277A8-911B-DDCF-8105-E17CD74137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FAA5C79-3D77-64DF-4412-B1F92A875B6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2309CED-30FF-DDCD-43F3-8736B292E5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4537A11-1D88-C3F0-2F03-0460835776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1BC8E5-30BC-E0C1-010F-A78521F66F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93FE5A-BDA5-AE07-171A-7538ACB482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4556660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2CFEE">
            <a:alpha val="25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BA399C0-6406-68C9-DA00-FB9309E08C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fa-IR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5CE01E9-E0A6-3527-061A-D9B348E3D9D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a-IR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A1F898-CEEF-D5F7-9693-E2B425F8629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F233EB7-DB68-415B-8390-021B9640CDDF}" type="datetimeFigureOut">
              <a:rPr lang="fa-IR" smtClean="0"/>
              <a:t>16/12/1446</a:t>
            </a:fld>
            <a:endParaRPr lang="fa-IR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3CDB37-35B6-C1DA-BEB3-7D2CB402B6B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fa-IR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22D1005-21B4-91F9-4760-7765D340BF2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E592530-7703-4BF6-A0C9-486468EA05CA}" type="slidenum">
              <a:rPr lang="fa-IR" smtClean="0"/>
              <a:t>‹#›</a:t>
            </a:fld>
            <a:endParaRPr lang="fa-IR"/>
          </a:p>
        </p:txBody>
      </p:sp>
    </p:spTree>
    <p:extLst>
      <p:ext uri="{BB962C8B-B14F-4D97-AF65-F5344CB8AC3E}">
        <p14:creationId xmlns:p14="http://schemas.microsoft.com/office/powerpoint/2010/main" val="174389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a-I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C7AE06-648F-6595-3513-68AA3A623D9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33487" y="161365"/>
            <a:ext cx="11528612" cy="4499423"/>
          </a:xfrm>
          <a:noFill/>
          <a:ln>
            <a:noFill/>
          </a:ln>
        </p:spPr>
        <p:txBody>
          <a:bodyPr anchor="ctr">
            <a:normAutofit fontScale="90000"/>
          </a:bodyPr>
          <a:lstStyle/>
          <a:p>
            <a:r>
              <a:rPr lang="en-US" sz="11500" dirty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18000" endPos="58000" dir="5400000" sy="-100000" algn="bl" rotWithShape="0"/>
                </a:effectLst>
                <a:latin typeface="Cooper Black" panose="0208090404030B020404" pitchFamily="18" charset="0"/>
              </a:rPr>
              <a:t>Breastfeeding</a:t>
            </a:r>
            <a:br>
              <a:rPr lang="en-US" sz="11500" dirty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18000" endPos="58000" dir="5400000" sy="-100000" algn="bl" rotWithShape="0"/>
                </a:effectLst>
                <a:latin typeface="Cooper Black" panose="0208090404030B020404" pitchFamily="18" charset="0"/>
              </a:rPr>
            </a:br>
            <a:r>
              <a:rPr lang="en-US" sz="11500" dirty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18000" endPos="58000" dir="5400000" sy="-100000" algn="bl" rotWithShape="0"/>
                </a:effectLst>
                <a:latin typeface="Cooper Black" panose="0208090404030B020404" pitchFamily="18" charset="0"/>
              </a:rPr>
              <a:t> in </a:t>
            </a:r>
            <a:br>
              <a:rPr lang="en-US" sz="11500" dirty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18000" endPos="58000" dir="5400000" sy="-100000" algn="bl" rotWithShape="0"/>
                </a:effectLst>
                <a:latin typeface="Cooper Black" panose="0208090404030B020404" pitchFamily="18" charset="0"/>
              </a:rPr>
            </a:br>
            <a:r>
              <a:rPr lang="en-US" sz="11500" dirty="0">
                <a:ln w="0"/>
                <a:gradFill>
                  <a:gsLst>
                    <a:gs pos="0">
                      <a:schemeClr val="accent5">
                        <a:lumMod val="50000"/>
                      </a:schemeClr>
                    </a:gs>
                    <a:gs pos="50000">
                      <a:schemeClr val="accent5"/>
                    </a:gs>
                    <a:gs pos="100000">
                      <a:schemeClr val="accent5">
                        <a:lumMod val="60000"/>
                        <a:lumOff val="40000"/>
                      </a:schemeClr>
                    </a:gs>
                  </a:gsLst>
                  <a:lin ang="5400000"/>
                </a:gradFill>
                <a:effectLst>
                  <a:reflection blurRad="6350" stA="18000" endPos="58000" dir="5400000" sy="-100000" algn="bl" rotWithShape="0"/>
                </a:effectLst>
                <a:latin typeface="Cooper Black" panose="0208090404030B020404" pitchFamily="18" charset="0"/>
              </a:rPr>
              <a:t>Term infants</a:t>
            </a:r>
            <a:endParaRPr lang="fa-IR" sz="11500" dirty="0">
              <a:ln w="0"/>
              <a:gradFill>
                <a:gsLst>
                  <a:gs pos="0">
                    <a:schemeClr val="accent5">
                      <a:lumMod val="50000"/>
                    </a:schemeClr>
                  </a:gs>
                  <a:gs pos="50000">
                    <a:schemeClr val="accent5"/>
                  </a:gs>
                  <a:gs pos="100000">
                    <a:schemeClr val="accent5">
                      <a:lumMod val="60000"/>
                      <a:lumOff val="40000"/>
                    </a:schemeClr>
                  </a:gs>
                </a:gsLst>
                <a:lin ang="5400000"/>
              </a:gradFill>
              <a:effectLst>
                <a:reflection blurRad="6350" stA="18000" endPos="58000" dir="5400000" sy="-100000" algn="bl" rotWithShape="0"/>
              </a:effectLst>
              <a:latin typeface="Cooper Black" panose="0208090404030B020404" pitchFamily="18" charset="0"/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9EF7E8A-ED3D-39FF-9943-DFC7C37DF7F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5273979"/>
            <a:ext cx="9144000" cy="1298945"/>
          </a:xfrm>
        </p:spPr>
        <p:txBody>
          <a:bodyPr>
            <a:normAutofit/>
          </a:bodyPr>
          <a:lstStyle/>
          <a:p>
            <a:r>
              <a:rPr lang="en-US" sz="20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50800" dist="38100" dir="18900000" algn="bl" rotWithShape="0">
                    <a:prstClr val="black">
                      <a:alpha val="40000"/>
                    </a:prstClr>
                  </a:outerShdw>
                </a:effectLst>
              </a:rPr>
              <a:t>ABBAS HABIBELAHI</a:t>
            </a:r>
          </a:p>
          <a:p>
            <a:r>
              <a:rPr lang="en-US" sz="20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50800" dist="38100" dir="18900000" algn="bl" rotWithShape="0">
                    <a:prstClr val="black">
                      <a:alpha val="40000"/>
                    </a:prstClr>
                  </a:outerShdw>
                </a:effectLst>
              </a:rPr>
              <a:t>Tehran University of Medical Sciences</a:t>
            </a:r>
          </a:p>
          <a:p>
            <a:r>
              <a:rPr lang="en-US" sz="2000" b="1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50800" dist="38100" dir="18900000" algn="bl" rotWithShape="0">
                    <a:prstClr val="black">
                      <a:alpha val="40000"/>
                    </a:prstClr>
                  </a:outerShdw>
                </a:effectLst>
              </a:rPr>
              <a:t>22 Khordad 1404</a:t>
            </a:r>
          </a:p>
        </p:txBody>
      </p:sp>
    </p:spTree>
    <p:extLst>
      <p:ext uri="{BB962C8B-B14F-4D97-AF65-F5344CB8AC3E}">
        <p14:creationId xmlns:p14="http://schemas.microsoft.com/office/powerpoint/2010/main" val="280903570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500">
        <p15:prstTrans prst="curtains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85E2DF-629E-5510-02AB-3644E73459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spc="50" dirty="0">
                <a:ln w="0"/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Prenatal Visits</a:t>
            </a:r>
            <a:endParaRPr lang="fa-IR" sz="6000" b="1" spc="50" dirty="0">
              <a:ln w="0"/>
              <a:solidFill>
                <a:schemeClr val="accent5">
                  <a:lumMod val="60000"/>
                  <a:lumOff val="40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7AE316-CDB3-5F4D-3DE9-E5F8FE205E5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pPr marL="452438" indent="-452438">
              <a:lnSpc>
                <a:spcPct val="170000"/>
              </a:lnSpc>
            </a:pPr>
            <a:r>
              <a:rPr lang="en-US" sz="8000" b="1" dirty="0">
                <a:solidFill>
                  <a:schemeClr val="accent5">
                    <a:lumMod val="75000"/>
                  </a:schemeClr>
                </a:solidFill>
              </a:rPr>
              <a:t>Empowerment of Mother-to-be</a:t>
            </a:r>
          </a:p>
          <a:p>
            <a:pPr marL="452438" indent="-452438">
              <a:lnSpc>
                <a:spcPct val="170000"/>
              </a:lnSpc>
            </a:pPr>
            <a:r>
              <a:rPr lang="en-US" sz="8000" b="1" dirty="0">
                <a:solidFill>
                  <a:schemeClr val="accent5">
                    <a:lumMod val="75000"/>
                  </a:schemeClr>
                </a:solidFill>
              </a:rPr>
              <a:t>Opportunity for Father-to-be Participation</a:t>
            </a:r>
          </a:p>
          <a:p>
            <a:pPr marL="452438" indent="-452438">
              <a:lnSpc>
                <a:spcPct val="170000"/>
              </a:lnSpc>
            </a:pPr>
            <a:r>
              <a:rPr lang="en-US" sz="8000" b="1" dirty="0">
                <a:solidFill>
                  <a:schemeClr val="accent5">
                    <a:lumMod val="75000"/>
                  </a:schemeClr>
                </a:solidFill>
              </a:rPr>
              <a:t>Risk Assessment and Healthy Behaviors Promotion</a:t>
            </a:r>
          </a:p>
          <a:p>
            <a:pPr marL="452438" indent="-452438">
              <a:lnSpc>
                <a:spcPct val="170000"/>
              </a:lnSpc>
            </a:pPr>
            <a:r>
              <a:rPr lang="en-US" sz="8000" b="1" dirty="0">
                <a:solidFill>
                  <a:schemeClr val="accent5">
                    <a:lumMod val="75000"/>
                  </a:schemeClr>
                </a:solidFill>
              </a:rPr>
              <a:t>Learning Rational and Skills</a:t>
            </a:r>
          </a:p>
          <a:p>
            <a:pPr marL="452438" indent="-452438">
              <a:lnSpc>
                <a:spcPct val="170000"/>
              </a:lnSpc>
            </a:pPr>
            <a:r>
              <a:rPr lang="en-US" sz="8000" b="1" dirty="0">
                <a:solidFill>
                  <a:schemeClr val="accent5">
                    <a:lumMod val="75000"/>
                  </a:schemeClr>
                </a:solidFill>
              </a:rPr>
              <a:t>Education of other important issues </a:t>
            </a:r>
            <a:r>
              <a:rPr lang="en-US" sz="6700" b="1" dirty="0">
                <a:solidFill>
                  <a:schemeClr val="accent5">
                    <a:lumMod val="75000"/>
                  </a:schemeClr>
                </a:solidFill>
              </a:rPr>
              <a:t>(tobacco, injury, …)</a:t>
            </a:r>
          </a:p>
          <a:p>
            <a:pPr>
              <a:lnSpc>
                <a:spcPct val="200000"/>
              </a:lnSpc>
            </a:pPr>
            <a:endParaRPr lang="fa-IR" sz="3600" b="1" dirty="0">
              <a:solidFill>
                <a:schemeClr val="accent5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53405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C2C749-E062-962C-1FC7-89C721BE92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6000" b="1" spc="50" dirty="0">
                <a:ln w="0"/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Skin to skin Contact</a:t>
            </a:r>
            <a:endParaRPr lang="fa-IR" sz="6000" b="1" spc="50" dirty="0">
              <a:ln w="0"/>
              <a:solidFill>
                <a:schemeClr val="accent5">
                  <a:lumMod val="60000"/>
                  <a:lumOff val="40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D127F3-AB41-D080-A526-F6F94D6EC1E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30767"/>
            <a:ext cx="10515600" cy="5303520"/>
          </a:xfrm>
        </p:spPr>
        <p:txBody>
          <a:bodyPr>
            <a:normAutofit lnSpcReduction="10000"/>
          </a:bodyPr>
          <a:lstStyle/>
          <a:p>
            <a:pPr marL="538163" indent="-538163">
              <a:lnSpc>
                <a:spcPct val="20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Bonding &amp; Attachment</a:t>
            </a:r>
          </a:p>
          <a:p>
            <a:pPr marL="538163" indent="-538163">
              <a:lnSpc>
                <a:spcPct val="20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Colostrum Nourishment</a:t>
            </a:r>
          </a:p>
          <a:p>
            <a:pPr marL="538163" indent="-538163">
              <a:lnSpc>
                <a:spcPct val="20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Decreased Risk of Sepsis and Infections</a:t>
            </a:r>
          </a:p>
          <a:p>
            <a:pPr marL="538163" indent="-538163">
              <a:lnSpc>
                <a:spcPct val="20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Thermoregulation</a:t>
            </a:r>
          </a:p>
          <a:p>
            <a:pPr marL="538163" indent="-538163">
              <a:lnSpc>
                <a:spcPct val="20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Guarantee of Breastfeeding Duration and Continuity</a:t>
            </a:r>
          </a:p>
          <a:p>
            <a:pPr>
              <a:lnSpc>
                <a:spcPct val="200000"/>
              </a:lnSpc>
            </a:pPr>
            <a:endParaRPr lang="en-US" sz="3200" dirty="0"/>
          </a:p>
          <a:p>
            <a:pPr>
              <a:lnSpc>
                <a:spcPct val="200000"/>
              </a:lnSpc>
            </a:pPr>
            <a:endParaRPr lang="en-US" sz="3200" dirty="0"/>
          </a:p>
          <a:p>
            <a:pPr>
              <a:lnSpc>
                <a:spcPct val="200000"/>
              </a:lnSpc>
            </a:pPr>
            <a:endParaRPr lang="fa-IR" sz="3200" dirty="0"/>
          </a:p>
        </p:txBody>
      </p:sp>
    </p:spTree>
    <p:extLst>
      <p:ext uri="{BB962C8B-B14F-4D97-AF65-F5344CB8AC3E}">
        <p14:creationId xmlns:p14="http://schemas.microsoft.com/office/powerpoint/2010/main" val="2741813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7C8A85-18E5-7DA9-744E-1D28A1DC76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6000" b="1" spc="50" dirty="0" err="1">
                <a:ln w="0"/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PostPartum</a:t>
            </a:r>
            <a:r>
              <a:rPr lang="en-US" sz="6000" b="1" spc="50" dirty="0">
                <a:ln w="0"/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 Consultation </a:t>
            </a:r>
            <a:endParaRPr lang="fa-IR" sz="6000" b="1" spc="50" dirty="0">
              <a:ln w="0"/>
              <a:solidFill>
                <a:schemeClr val="accent5">
                  <a:lumMod val="60000"/>
                  <a:lumOff val="40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64567EF-2A99-7953-3844-A0A965BA3F8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6070"/>
            <a:ext cx="10515600" cy="5066851"/>
          </a:xfrm>
        </p:spPr>
        <p:txBody>
          <a:bodyPr>
            <a:normAutofit fontScale="92500" lnSpcReduction="10000"/>
          </a:bodyPr>
          <a:lstStyle/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Family Support 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Maternal Self-Care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Learning Different Positions of Breastfeeding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Addressed Mother and Family issues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Talk about Breast Problems </a:t>
            </a:r>
            <a:r>
              <a:rPr lang="en-US" sz="2400" b="1" dirty="0">
                <a:solidFill>
                  <a:schemeClr val="accent5">
                    <a:lumMod val="75000"/>
                  </a:schemeClr>
                </a:solidFill>
              </a:rPr>
              <a:t>(e.g. engorgement, nipple sore, …)</a:t>
            </a:r>
            <a:endParaRPr lang="en-US" sz="3200" b="1" dirty="0">
              <a:solidFill>
                <a:schemeClr val="accent5">
                  <a:lumMod val="75000"/>
                </a:schemeClr>
              </a:solidFill>
            </a:endParaRP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Latching 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Teaching about THE STAGES OF MILK PRODUCTION (lactogenesis I through III)</a:t>
            </a:r>
          </a:p>
          <a:p>
            <a:pPr marL="452438" indent="-452438">
              <a:lnSpc>
                <a:spcPct val="120000"/>
              </a:lnSpc>
            </a:pPr>
            <a:endParaRPr lang="en-US" sz="3200" b="1" dirty="0">
              <a:solidFill>
                <a:schemeClr val="accent5">
                  <a:lumMod val="75000"/>
                </a:schemeClr>
              </a:solidFill>
            </a:endParaRPr>
          </a:p>
          <a:p>
            <a:pPr marL="452438" indent="-452438">
              <a:lnSpc>
                <a:spcPct val="120000"/>
              </a:lnSpc>
            </a:pP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210256347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EAE07AE-D2F3-C634-0516-D14C09D12A5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44C6F2-E19F-E170-1B88-13F9D4CE9D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6000" b="1" spc="50" dirty="0" err="1">
                <a:ln w="0"/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PostDischarge</a:t>
            </a:r>
            <a:r>
              <a:rPr lang="en-US" sz="6000" b="1" spc="50" dirty="0">
                <a:ln w="0"/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 Visit</a:t>
            </a:r>
            <a:endParaRPr lang="fa-IR" sz="6000" b="1" spc="50" dirty="0">
              <a:ln w="0"/>
              <a:solidFill>
                <a:schemeClr val="accent5">
                  <a:lumMod val="60000"/>
                  <a:lumOff val="40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36FAD1-1618-91DA-B188-D488C2B80BA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6070"/>
            <a:ext cx="10515600" cy="5066851"/>
          </a:xfrm>
        </p:spPr>
        <p:txBody>
          <a:bodyPr>
            <a:normAutofit/>
          </a:bodyPr>
          <a:lstStyle/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Baby Weight Gain 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Maternal Fatigue and Stress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Correction of Breastfeeding Positions/ Latch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Mothers with Special Needs or Problems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Breast Problems </a:t>
            </a:r>
            <a:r>
              <a:rPr lang="en-US" sz="2400" b="1" dirty="0">
                <a:solidFill>
                  <a:schemeClr val="accent5">
                    <a:lumMod val="75000"/>
                  </a:schemeClr>
                </a:solidFill>
              </a:rPr>
              <a:t>(e.g. engorgement, nipple sore, …)</a:t>
            </a:r>
            <a:endParaRPr lang="en-US" sz="3200" b="1" dirty="0">
              <a:solidFill>
                <a:schemeClr val="accent5">
                  <a:lumMod val="75000"/>
                </a:schemeClr>
              </a:solidFill>
            </a:endParaRP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Breastfeeding and Return to Work or School</a:t>
            </a:r>
          </a:p>
          <a:p>
            <a:pPr marL="452438" indent="-452438">
              <a:lnSpc>
                <a:spcPct val="12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Thrush Treatment</a:t>
            </a:r>
          </a:p>
          <a:p>
            <a:pPr marL="452438" indent="-452438">
              <a:lnSpc>
                <a:spcPct val="120000"/>
              </a:lnSpc>
            </a:pPr>
            <a:endParaRPr lang="en-US" sz="3200" b="1" dirty="0">
              <a:solidFill>
                <a:schemeClr val="accent5">
                  <a:lumMod val="75000"/>
                </a:schemeClr>
              </a:solidFill>
            </a:endParaRPr>
          </a:p>
          <a:p>
            <a:pPr marL="452438" indent="-452438">
              <a:lnSpc>
                <a:spcPct val="120000"/>
              </a:lnSpc>
            </a:pP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367741271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3E72C2-3E9D-CD7B-6FF5-ACB65F9AD4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6000" b="1" spc="50" dirty="0">
                <a:ln w="0"/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Health Care Providers</a:t>
            </a:r>
            <a:endParaRPr lang="fa-IR" sz="6000" b="1" spc="50" dirty="0">
              <a:ln w="0"/>
              <a:solidFill>
                <a:schemeClr val="accent5">
                  <a:lumMod val="60000"/>
                  <a:lumOff val="40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7108BA-84BD-7CD9-D469-765474C404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452438" indent="-452438">
              <a:lnSpc>
                <a:spcPct val="130000"/>
              </a:lnSpc>
            </a:pPr>
            <a:r>
              <a:rPr lang="en-US" sz="3000" b="1" dirty="0">
                <a:solidFill>
                  <a:schemeClr val="accent5">
                    <a:lumMod val="75000"/>
                  </a:schemeClr>
                </a:solidFill>
              </a:rPr>
              <a:t>Empowering all health Care Provider Groups</a:t>
            </a:r>
          </a:p>
          <a:p>
            <a:pPr marL="909638" lvl="2" indent="-452438">
              <a:lnSpc>
                <a:spcPct val="130000"/>
              </a:lnSpc>
              <a:spcBef>
                <a:spcPts val="1000"/>
              </a:spcBef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All Specialty Physicians</a:t>
            </a:r>
          </a:p>
          <a:p>
            <a:pPr marL="909638" lvl="2" indent="-452438">
              <a:lnSpc>
                <a:spcPct val="130000"/>
              </a:lnSpc>
              <a:spcBef>
                <a:spcPts val="1000"/>
              </a:spcBef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Nurses</a:t>
            </a:r>
          </a:p>
          <a:p>
            <a:pPr marL="909638" lvl="2" indent="-452438">
              <a:lnSpc>
                <a:spcPct val="130000"/>
              </a:lnSpc>
              <a:spcBef>
                <a:spcPts val="1000"/>
              </a:spcBef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Midwives</a:t>
            </a:r>
          </a:p>
          <a:p>
            <a:pPr marL="909638" lvl="2" indent="-452438">
              <a:lnSpc>
                <a:spcPct val="130000"/>
              </a:lnSpc>
              <a:spcBef>
                <a:spcPts val="1000"/>
              </a:spcBef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Lab Personnels</a:t>
            </a:r>
          </a:p>
          <a:p>
            <a:pPr marL="909638" lvl="2" indent="-452438">
              <a:lnSpc>
                <a:spcPct val="130000"/>
              </a:lnSpc>
              <a:spcBef>
                <a:spcPts val="1000"/>
              </a:spcBef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Others</a:t>
            </a:r>
          </a:p>
        </p:txBody>
      </p:sp>
    </p:spTree>
    <p:extLst>
      <p:ext uri="{BB962C8B-B14F-4D97-AF65-F5344CB8AC3E}">
        <p14:creationId xmlns:p14="http://schemas.microsoft.com/office/powerpoint/2010/main" val="76908112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8A3C37-CA30-9A4B-C18E-AB11096440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6000" b="1" spc="50" dirty="0">
                <a:ln w="0"/>
                <a:solidFill>
                  <a:schemeClr val="accent5">
                    <a:lumMod val="60000"/>
                    <a:lumOff val="40000"/>
                  </a:schemeClr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Formula Industry threats</a:t>
            </a:r>
            <a:endParaRPr lang="fa-IR" sz="6000" b="1" spc="50" dirty="0">
              <a:ln w="0"/>
              <a:solidFill>
                <a:schemeClr val="accent5">
                  <a:lumMod val="60000"/>
                  <a:lumOff val="40000"/>
                </a:schemeClr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7D1E096-B323-6422-EBC5-3B099A54962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233362" indent="-452438">
              <a:lnSpc>
                <a:spcPct val="20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Code of Marketing breaking</a:t>
            </a:r>
          </a:p>
          <a:p>
            <a:pPr marL="233362" indent="-452438">
              <a:lnSpc>
                <a:spcPct val="20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Social Media advertising </a:t>
            </a:r>
          </a:p>
          <a:p>
            <a:pPr marL="233362" indent="-452438">
              <a:lnSpc>
                <a:spcPct val="20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Time and Knowledge  lack in Health Care providers</a:t>
            </a:r>
          </a:p>
          <a:p>
            <a:pPr marL="233362" indent="-452438">
              <a:lnSpc>
                <a:spcPct val="200000"/>
              </a:lnSpc>
            </a:pPr>
            <a:r>
              <a:rPr lang="en-US" sz="3200" b="1" dirty="0">
                <a:solidFill>
                  <a:schemeClr val="accent5">
                    <a:lumMod val="75000"/>
                  </a:schemeClr>
                </a:solidFill>
              </a:rPr>
              <a:t>Social Pressures</a:t>
            </a:r>
          </a:p>
          <a:p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31020066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0E2841"/>
    </a:dk2>
    <a:lt2>
      <a:srgbClr val="E8E8E8"/>
    </a:lt2>
    <a:accent1>
      <a:srgbClr val="156082"/>
    </a:accent1>
    <a:accent2>
      <a:srgbClr val="E97132"/>
    </a:accent2>
    <a:accent3>
      <a:srgbClr val="196B24"/>
    </a:accent3>
    <a:accent4>
      <a:srgbClr val="0F9ED5"/>
    </a:accent4>
    <a:accent5>
      <a:srgbClr val="A02B93"/>
    </a:accent5>
    <a:accent6>
      <a:srgbClr val="4EA72E"/>
    </a:accent6>
    <a:hlink>
      <a:srgbClr val="467886"/>
    </a:hlink>
    <a:folHlink>
      <a:srgbClr val="96607D"/>
    </a:folHlink>
  </a:clr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0E2841"/>
    </a:dk2>
    <a:lt2>
      <a:srgbClr val="E8E8E8"/>
    </a:lt2>
    <a:accent1>
      <a:srgbClr val="156082"/>
    </a:accent1>
    <a:accent2>
      <a:srgbClr val="E97132"/>
    </a:accent2>
    <a:accent3>
      <a:srgbClr val="196B24"/>
    </a:accent3>
    <a:accent4>
      <a:srgbClr val="0F9ED5"/>
    </a:accent4>
    <a:accent5>
      <a:srgbClr val="A02B93"/>
    </a:accent5>
    <a:accent6>
      <a:srgbClr val="4EA72E"/>
    </a:accent6>
    <a:hlink>
      <a:srgbClr val="467886"/>
    </a:hlink>
    <a:folHlink>
      <a:srgbClr val="96607D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121</TotalTime>
  <Words>194</Words>
  <Application>Microsoft Office PowerPoint</Application>
  <PresentationFormat>Widescreen</PresentationFormat>
  <Paragraphs>45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Cooper Black</vt:lpstr>
      <vt:lpstr>Aptos Display</vt:lpstr>
      <vt:lpstr>Aptos</vt:lpstr>
      <vt:lpstr>Office Theme</vt:lpstr>
      <vt:lpstr>Breastfeeding  in  Term infants</vt:lpstr>
      <vt:lpstr>Prenatal Visits</vt:lpstr>
      <vt:lpstr>Skin to skin Contact</vt:lpstr>
      <vt:lpstr>PostPartum Consultation </vt:lpstr>
      <vt:lpstr>PostDischarge Visit</vt:lpstr>
      <vt:lpstr>Health Care Providers</vt:lpstr>
      <vt:lpstr>Formula Industry threats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Abbas Habibelahi</dc:creator>
  <cp:lastModifiedBy>Abbas Habibelahi</cp:lastModifiedBy>
  <cp:revision>17</cp:revision>
  <dcterms:created xsi:type="dcterms:W3CDTF">2025-06-11T20:27:07Z</dcterms:created>
  <dcterms:modified xsi:type="dcterms:W3CDTF">2025-06-11T22:37:54Z</dcterms:modified>
</cp:coreProperties>
</file>

<file path=docProps/thumbnail.jpeg>
</file>