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embeddedFontLst>
    <p:embeddedFont>
      <p:font typeface="Cooper Black" panose="0208090404030B020404" pitchFamily="18" charset="0"/>
      <p:regular r:id="rId9"/>
    </p:embeddedFont>
  </p:embeddedFontLst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CF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2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336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C5220-FC47-4634-B522-96C4916F03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A6CEB9-AD1B-72F2-52E1-8E9C6650F4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a-I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A48DF-8AF5-2935-9F8F-1340319FD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33EB7-DB68-415B-8390-021B9640CDDF}" type="datetimeFigureOut">
              <a:rPr lang="fa-IR" smtClean="0"/>
              <a:t>16/12/1446</a:t>
            </a:fld>
            <a:endParaRPr lang="fa-I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C535F9-C60E-C967-568D-1062E1579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6AB22A-64FA-4C9B-7478-C135FEB9A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2530-7703-4BF6-A0C9-486468EA05C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59085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F71B3-FB38-030C-359C-0D55AD67E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89EE9A-B2E9-3293-B69F-9C2DDD3660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4C44CD-CC44-53A9-898F-EEAC3688B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33EB7-DB68-415B-8390-021B9640CDDF}" type="datetimeFigureOut">
              <a:rPr lang="fa-IR" smtClean="0"/>
              <a:t>16/12/1446</a:t>
            </a:fld>
            <a:endParaRPr lang="fa-I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0F128-96C3-8380-84D2-814A48161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B1C4F9-32B5-C208-6565-0F3175BB5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2530-7703-4BF6-A0C9-486468EA05C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12676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EBFB0D-4CDA-9810-257E-319D41C5C4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B2A34A-F4C6-87F8-8A25-1FFDC5B47C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8449E-05D4-3383-0086-38B2D0A32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33EB7-DB68-415B-8390-021B9640CDDF}" type="datetimeFigureOut">
              <a:rPr lang="fa-IR" smtClean="0"/>
              <a:t>16/12/1446</a:t>
            </a:fld>
            <a:endParaRPr lang="fa-I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D359A1-4C7B-73C3-4D13-21DD034BB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3BA7FC-39D3-FF6A-F4F6-70C27A1E5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2530-7703-4BF6-A0C9-486468EA05C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96041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870F3-6B1B-2531-D520-A59DD1C62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8A7FA-529F-3DA0-0641-B1E63829DE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F0B1CC-C960-F50A-9043-3794C14CF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33EB7-DB68-415B-8390-021B9640CDDF}" type="datetimeFigureOut">
              <a:rPr lang="fa-IR" smtClean="0"/>
              <a:t>16/12/1446</a:t>
            </a:fld>
            <a:endParaRPr lang="fa-I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3F9DDE-CAA5-3794-3A85-0D471069F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25B82C-B53E-61C6-84F8-C6E17B2D2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2530-7703-4BF6-A0C9-486468EA05C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83273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807AC-0A3F-D771-0802-F73B791DB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B2980B-C27E-833B-01A2-CB83A8A8C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415DD4-AAED-7723-DA0D-D5FE27FCA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33EB7-DB68-415B-8390-021B9640CDDF}" type="datetimeFigureOut">
              <a:rPr lang="fa-IR" smtClean="0"/>
              <a:t>16/12/1446</a:t>
            </a:fld>
            <a:endParaRPr lang="fa-I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59EB7F-7A70-ADA0-50A1-9EE98C5F4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1A5A35-2A27-B714-94F9-29490A5E0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2530-7703-4BF6-A0C9-486468EA05C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49241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435A2-FF60-7341-EF87-78656EBEB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A3118-037A-6F04-82AF-B1A361509B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772889-0514-D03C-7671-D374D66215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B88DC4-C015-0EF5-E43F-EF939EEB1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33EB7-DB68-415B-8390-021B9640CDDF}" type="datetimeFigureOut">
              <a:rPr lang="fa-IR" smtClean="0"/>
              <a:t>16/12/1446</a:t>
            </a:fld>
            <a:endParaRPr lang="fa-I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C91DA4-40F8-DD38-92DA-01B8FCBF1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B38E90-E505-ECEA-3A43-23BDBD0DD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2530-7703-4BF6-A0C9-486468EA05C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65994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B790D-C5D9-12BC-049F-98709B6F2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97155E-2990-5AD7-2BBB-4C959F39C4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615C5A-4D63-936A-3610-4FC58E0981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507FBE-3B11-AC24-1B28-A23291275C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A03608-DF03-F848-0910-15DC3EB4EF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8E46FD-600D-75F3-0EB6-F7A683096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33EB7-DB68-415B-8390-021B9640CDDF}" type="datetimeFigureOut">
              <a:rPr lang="fa-IR" smtClean="0"/>
              <a:t>16/12/1446</a:t>
            </a:fld>
            <a:endParaRPr lang="fa-I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E813F6-507B-4D69-3252-49C6C88A7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CF8D68-64AE-4565-7F76-63B8DCE2D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2530-7703-4BF6-A0C9-486468EA05C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95474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91AF6-1DD8-AC65-9853-56C44BB72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E848F5-93E6-C9DF-B325-3B3D6F619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33EB7-DB68-415B-8390-021B9640CDDF}" type="datetimeFigureOut">
              <a:rPr lang="fa-IR" smtClean="0"/>
              <a:t>16/12/1446</a:t>
            </a:fld>
            <a:endParaRPr lang="fa-I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721337-F9CC-9426-7BDE-97564DE25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893F52-FF86-34C5-FE93-C6612B8F7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2530-7703-4BF6-A0C9-486468EA05C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45661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8D0EF7-B2C0-DE41-702F-467E43B8E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33EB7-DB68-415B-8390-021B9640CDDF}" type="datetimeFigureOut">
              <a:rPr lang="fa-IR" smtClean="0"/>
              <a:t>16/12/1446</a:t>
            </a:fld>
            <a:endParaRPr lang="fa-I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3DE409-E456-B992-F30C-70939D505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98E05E-655C-6D98-142F-37FD02E0C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2530-7703-4BF6-A0C9-486468EA05C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53096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9124E-860A-107A-80CC-0C7B47C09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E4513-3C9E-092B-197A-150B17F079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ABD06F-8361-9FA4-7B07-506C49D6D2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EBB8CB-FDFE-5167-5EEB-AF27E273A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33EB7-DB68-415B-8390-021B9640CDDF}" type="datetimeFigureOut">
              <a:rPr lang="fa-IR" smtClean="0"/>
              <a:t>16/12/1446</a:t>
            </a:fld>
            <a:endParaRPr lang="fa-I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30DEC9-3787-4304-4B75-468AA4133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B7EE9F-C9F3-3DBC-7094-0AFAAE9EB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2530-7703-4BF6-A0C9-486468EA05C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52329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277A8-911B-DDCF-8105-E17CD7413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AA5C79-3D77-64DF-4412-B1F92A875B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309CED-30FF-DDCD-43F3-8736B292E5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537A11-1D88-C3F0-2F03-046083577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33EB7-DB68-415B-8390-021B9640CDDF}" type="datetimeFigureOut">
              <a:rPr lang="fa-IR" smtClean="0"/>
              <a:t>16/12/1446</a:t>
            </a:fld>
            <a:endParaRPr lang="fa-I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1BC8E5-30BC-E0C1-010F-A78521F66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93FE5A-BDA5-AE07-171A-7538ACB48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2530-7703-4BF6-A0C9-486468EA05C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55666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CFEE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A399C0-6406-68C9-DA00-FB9309E08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CE01E9-E0A6-3527-061A-D9B348E3D9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A1F898-CEEF-D5F7-9693-E2B425F862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233EB7-DB68-415B-8390-021B9640CDDF}" type="datetimeFigureOut">
              <a:rPr lang="fa-IR" smtClean="0"/>
              <a:t>16/12/1446</a:t>
            </a:fld>
            <a:endParaRPr lang="fa-I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3CDB37-35B6-C1DA-BEB3-7D2CB402B6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2D1005-21B4-91F9-4760-7765D340BF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592530-7703-4BF6-A0C9-486468EA05C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438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7AE06-648F-6595-3513-68AA3A623D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3487" y="161365"/>
            <a:ext cx="11528612" cy="4499423"/>
          </a:xfrm>
          <a:noFill/>
          <a:ln>
            <a:noFill/>
          </a:ln>
        </p:spPr>
        <p:txBody>
          <a:bodyPr anchor="ctr">
            <a:normAutofit fontScale="90000"/>
          </a:bodyPr>
          <a:lstStyle/>
          <a:p>
            <a:r>
              <a:rPr lang="en-US" sz="115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18000" endPos="58000" dir="5400000" sy="-100000" algn="bl" rotWithShape="0"/>
                </a:effectLst>
                <a:latin typeface="Cooper Black" panose="0208090404030B020404" pitchFamily="18" charset="0"/>
              </a:rPr>
              <a:t>Breastfeeding</a:t>
            </a:r>
            <a:br>
              <a:rPr lang="en-US" sz="115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18000" endPos="58000" dir="5400000" sy="-100000" algn="bl" rotWithShape="0"/>
                </a:effectLst>
                <a:latin typeface="Cooper Black" panose="0208090404030B020404" pitchFamily="18" charset="0"/>
              </a:rPr>
            </a:br>
            <a:r>
              <a:rPr lang="en-US" sz="115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18000" endPos="58000" dir="5400000" sy="-100000" algn="bl" rotWithShape="0"/>
                </a:effectLst>
                <a:latin typeface="Cooper Black" panose="0208090404030B020404" pitchFamily="18" charset="0"/>
              </a:rPr>
              <a:t> in </a:t>
            </a:r>
            <a:br>
              <a:rPr lang="en-US" sz="115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18000" endPos="58000" dir="5400000" sy="-100000" algn="bl" rotWithShape="0"/>
                </a:effectLst>
                <a:latin typeface="Cooper Black" panose="0208090404030B020404" pitchFamily="18" charset="0"/>
              </a:rPr>
            </a:br>
            <a:r>
              <a:rPr lang="en-US" sz="115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18000" endPos="58000" dir="5400000" sy="-100000" algn="bl" rotWithShape="0"/>
                </a:effectLst>
                <a:latin typeface="Cooper Black" panose="0208090404030B020404" pitchFamily="18" charset="0"/>
              </a:rPr>
              <a:t>Term infants</a:t>
            </a:r>
            <a:endParaRPr lang="fa-IR" sz="115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18000" endPos="58000" dir="5400000" sy="-100000" algn="bl" rotWithShape="0"/>
              </a:effectLst>
              <a:latin typeface="Cooper Black" panose="0208090404030B0204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EF7E8A-ED3D-39FF-9943-DFC7C37DF7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73979"/>
            <a:ext cx="9144000" cy="1298945"/>
          </a:xfrm>
        </p:spPr>
        <p:txBody>
          <a:bodyPr>
            <a:normAutofit/>
          </a:bodyPr>
          <a:lstStyle/>
          <a:p>
            <a:r>
              <a:rPr lang="en-US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ABBAS HABIBELAHI</a:t>
            </a:r>
          </a:p>
          <a:p>
            <a:r>
              <a:rPr lang="en-US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Tehran University of Medical Sciences</a:t>
            </a:r>
          </a:p>
          <a:p>
            <a:r>
              <a:rPr lang="en-US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22 Khordad 1404</a:t>
            </a:r>
          </a:p>
        </p:txBody>
      </p:sp>
    </p:spTree>
    <p:extLst>
      <p:ext uri="{BB962C8B-B14F-4D97-AF65-F5344CB8AC3E}">
        <p14:creationId xmlns:p14="http://schemas.microsoft.com/office/powerpoint/2010/main" val="28090357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>
        <p15:prstTrans prst="curtains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5E2DF-629E-5510-02AB-3644E7345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spc="50" dirty="0">
                <a:ln w="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Prenatal Visits</a:t>
            </a:r>
            <a:endParaRPr lang="fa-IR" sz="6000" b="1" spc="50" dirty="0">
              <a:ln w="0"/>
              <a:solidFill>
                <a:schemeClr val="accent5">
                  <a:lumMod val="60000"/>
                  <a:lumOff val="40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7AE316-CDB3-5F4D-3DE9-E5F8FE205E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452438" indent="-452438">
              <a:lnSpc>
                <a:spcPct val="170000"/>
              </a:lnSpc>
            </a:pPr>
            <a:r>
              <a:rPr lang="en-US" sz="8000" b="1" dirty="0">
                <a:solidFill>
                  <a:schemeClr val="accent5">
                    <a:lumMod val="75000"/>
                  </a:schemeClr>
                </a:solidFill>
              </a:rPr>
              <a:t>Empowerment of Mother-to-be</a:t>
            </a:r>
          </a:p>
          <a:p>
            <a:pPr marL="452438" indent="-452438">
              <a:lnSpc>
                <a:spcPct val="170000"/>
              </a:lnSpc>
            </a:pPr>
            <a:r>
              <a:rPr lang="en-US" sz="8000" b="1" dirty="0">
                <a:solidFill>
                  <a:schemeClr val="accent5">
                    <a:lumMod val="75000"/>
                  </a:schemeClr>
                </a:solidFill>
              </a:rPr>
              <a:t>Opportunity for Father-to-be Participation</a:t>
            </a:r>
          </a:p>
          <a:p>
            <a:pPr marL="452438" indent="-452438">
              <a:lnSpc>
                <a:spcPct val="170000"/>
              </a:lnSpc>
            </a:pPr>
            <a:r>
              <a:rPr lang="en-US" sz="8000" b="1" dirty="0">
                <a:solidFill>
                  <a:schemeClr val="accent5">
                    <a:lumMod val="75000"/>
                  </a:schemeClr>
                </a:solidFill>
              </a:rPr>
              <a:t>Risk Assessment and Healthy Behaviors Promotion</a:t>
            </a:r>
          </a:p>
          <a:p>
            <a:pPr marL="452438" indent="-452438">
              <a:lnSpc>
                <a:spcPct val="170000"/>
              </a:lnSpc>
            </a:pPr>
            <a:r>
              <a:rPr lang="en-US" sz="8000" b="1" dirty="0">
                <a:solidFill>
                  <a:schemeClr val="accent5">
                    <a:lumMod val="75000"/>
                  </a:schemeClr>
                </a:solidFill>
              </a:rPr>
              <a:t>Learning Rational and Skills</a:t>
            </a:r>
          </a:p>
          <a:p>
            <a:pPr marL="452438" indent="-452438">
              <a:lnSpc>
                <a:spcPct val="170000"/>
              </a:lnSpc>
            </a:pPr>
            <a:r>
              <a:rPr lang="en-US" sz="8000" b="1" dirty="0">
                <a:solidFill>
                  <a:schemeClr val="accent5">
                    <a:lumMod val="75000"/>
                  </a:schemeClr>
                </a:solidFill>
              </a:rPr>
              <a:t>Education of other important issues </a:t>
            </a:r>
            <a:r>
              <a:rPr lang="en-US" sz="6700" b="1" dirty="0">
                <a:solidFill>
                  <a:schemeClr val="accent5">
                    <a:lumMod val="75000"/>
                  </a:schemeClr>
                </a:solidFill>
              </a:rPr>
              <a:t>(tobacco, injury, …)</a:t>
            </a:r>
          </a:p>
          <a:p>
            <a:pPr>
              <a:lnSpc>
                <a:spcPct val="200000"/>
              </a:lnSpc>
            </a:pPr>
            <a:endParaRPr lang="fa-IR" sz="36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340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2C749-E062-962C-1FC7-89C721BE9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spc="50" dirty="0">
                <a:ln w="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Skin to skin Contact</a:t>
            </a:r>
            <a:endParaRPr lang="fa-IR" sz="6000" b="1" spc="50" dirty="0">
              <a:ln w="0"/>
              <a:solidFill>
                <a:schemeClr val="accent5">
                  <a:lumMod val="60000"/>
                  <a:lumOff val="40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127F3-AB41-D080-A526-F6F94D6EC1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0767"/>
            <a:ext cx="10515600" cy="5303520"/>
          </a:xfrm>
        </p:spPr>
        <p:txBody>
          <a:bodyPr>
            <a:normAutofit lnSpcReduction="10000"/>
          </a:bodyPr>
          <a:lstStyle/>
          <a:p>
            <a:pPr marL="538163" indent="-538163">
              <a:lnSpc>
                <a:spcPct val="200000"/>
              </a:lnSpc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Bonding &amp; Attachment</a:t>
            </a:r>
          </a:p>
          <a:p>
            <a:pPr marL="538163" indent="-538163">
              <a:lnSpc>
                <a:spcPct val="200000"/>
              </a:lnSpc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Colostrum Nourishment</a:t>
            </a:r>
          </a:p>
          <a:p>
            <a:pPr marL="538163" indent="-538163">
              <a:lnSpc>
                <a:spcPct val="200000"/>
              </a:lnSpc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Decreased Risk of Sepsis and Infections</a:t>
            </a:r>
          </a:p>
          <a:p>
            <a:pPr marL="538163" indent="-538163">
              <a:lnSpc>
                <a:spcPct val="200000"/>
              </a:lnSpc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Thermoregulation</a:t>
            </a:r>
          </a:p>
          <a:p>
            <a:pPr marL="538163" indent="-538163">
              <a:lnSpc>
                <a:spcPct val="200000"/>
              </a:lnSpc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Guarantee of Breastfeeding Duration and Continuity</a:t>
            </a:r>
          </a:p>
          <a:p>
            <a:pPr>
              <a:lnSpc>
                <a:spcPct val="200000"/>
              </a:lnSpc>
            </a:pPr>
            <a:endParaRPr lang="en-US" sz="3200" dirty="0"/>
          </a:p>
          <a:p>
            <a:pPr>
              <a:lnSpc>
                <a:spcPct val="200000"/>
              </a:lnSpc>
            </a:pPr>
            <a:endParaRPr lang="en-US" sz="3200" dirty="0"/>
          </a:p>
          <a:p>
            <a:pPr>
              <a:lnSpc>
                <a:spcPct val="200000"/>
              </a:lnSpc>
            </a:pPr>
            <a:endParaRPr lang="fa-IR" sz="3200" dirty="0"/>
          </a:p>
        </p:txBody>
      </p:sp>
    </p:spTree>
    <p:extLst>
      <p:ext uri="{BB962C8B-B14F-4D97-AF65-F5344CB8AC3E}">
        <p14:creationId xmlns:p14="http://schemas.microsoft.com/office/powerpoint/2010/main" val="274181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C8A85-18E5-7DA9-744E-1D28A1DC7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spc="50" dirty="0" err="1">
                <a:ln w="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PostPartum</a:t>
            </a:r>
            <a:r>
              <a:rPr lang="en-US" sz="6000" b="1" spc="50" dirty="0">
                <a:ln w="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Consultation </a:t>
            </a:r>
            <a:endParaRPr lang="fa-IR" sz="6000" b="1" spc="50" dirty="0">
              <a:ln w="0"/>
              <a:solidFill>
                <a:schemeClr val="accent5">
                  <a:lumMod val="60000"/>
                  <a:lumOff val="40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4567EF-2A99-7953-3844-A0A965BA3F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6070"/>
            <a:ext cx="10515600" cy="5066851"/>
          </a:xfrm>
        </p:spPr>
        <p:txBody>
          <a:bodyPr>
            <a:normAutofit fontScale="92500" lnSpcReduction="10000"/>
          </a:bodyPr>
          <a:lstStyle/>
          <a:p>
            <a:pPr marL="452438" indent="-452438">
              <a:lnSpc>
                <a:spcPct val="120000"/>
              </a:lnSpc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Family Support </a:t>
            </a:r>
          </a:p>
          <a:p>
            <a:pPr marL="452438" indent="-452438">
              <a:lnSpc>
                <a:spcPct val="120000"/>
              </a:lnSpc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Maternal Self-Care</a:t>
            </a:r>
          </a:p>
          <a:p>
            <a:pPr marL="452438" indent="-452438">
              <a:lnSpc>
                <a:spcPct val="120000"/>
              </a:lnSpc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Learning Different Positions of Breastfeeding</a:t>
            </a:r>
          </a:p>
          <a:p>
            <a:pPr marL="452438" indent="-452438">
              <a:lnSpc>
                <a:spcPct val="120000"/>
              </a:lnSpc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Addressed Mother and Family issues</a:t>
            </a:r>
          </a:p>
          <a:p>
            <a:pPr marL="452438" indent="-452438">
              <a:lnSpc>
                <a:spcPct val="120000"/>
              </a:lnSpc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Talk about Breast Problems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(e.g. engorgement, nipple sore, …)</a:t>
            </a:r>
            <a:endParaRPr lang="en-US" sz="32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452438" indent="-452438">
              <a:lnSpc>
                <a:spcPct val="120000"/>
              </a:lnSpc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Latching </a:t>
            </a:r>
          </a:p>
          <a:p>
            <a:pPr marL="452438" indent="-452438">
              <a:lnSpc>
                <a:spcPct val="120000"/>
              </a:lnSpc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Teaching about THE STAGES OF MILK PRODUCTION (lactogenesis I through III)</a:t>
            </a:r>
          </a:p>
          <a:p>
            <a:pPr marL="452438" indent="-452438">
              <a:lnSpc>
                <a:spcPct val="120000"/>
              </a:lnSpc>
            </a:pPr>
            <a:endParaRPr lang="en-US" sz="32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452438" indent="-452438">
              <a:lnSpc>
                <a:spcPct val="120000"/>
              </a:lnSpc>
            </a:pP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1025634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AE07AE-D2F3-C634-0516-D14C09D12A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4C6F2-E19F-E170-1B88-13F9D4CE9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spc="50" dirty="0" err="1">
                <a:ln w="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PostDischarge</a:t>
            </a:r>
            <a:r>
              <a:rPr lang="en-US" sz="6000" b="1" spc="50" dirty="0">
                <a:ln w="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Visit</a:t>
            </a:r>
            <a:endParaRPr lang="fa-IR" sz="6000" b="1" spc="50" dirty="0">
              <a:ln w="0"/>
              <a:solidFill>
                <a:schemeClr val="accent5">
                  <a:lumMod val="60000"/>
                  <a:lumOff val="40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36FAD1-1618-91DA-B188-D488C2B80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6070"/>
            <a:ext cx="10515600" cy="5066851"/>
          </a:xfrm>
        </p:spPr>
        <p:txBody>
          <a:bodyPr>
            <a:normAutofit/>
          </a:bodyPr>
          <a:lstStyle/>
          <a:p>
            <a:pPr marL="452438" indent="-452438">
              <a:lnSpc>
                <a:spcPct val="120000"/>
              </a:lnSpc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Baby Weight Gain </a:t>
            </a:r>
          </a:p>
          <a:p>
            <a:pPr marL="452438" indent="-452438">
              <a:lnSpc>
                <a:spcPct val="120000"/>
              </a:lnSpc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Maternal Fatigue and Stress</a:t>
            </a:r>
          </a:p>
          <a:p>
            <a:pPr marL="452438" indent="-452438">
              <a:lnSpc>
                <a:spcPct val="120000"/>
              </a:lnSpc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Correction of Breastfeeding Positions/ Latch</a:t>
            </a:r>
          </a:p>
          <a:p>
            <a:pPr marL="452438" indent="-452438">
              <a:lnSpc>
                <a:spcPct val="120000"/>
              </a:lnSpc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Mothers with Special Needs or Problems</a:t>
            </a:r>
          </a:p>
          <a:p>
            <a:pPr marL="452438" indent="-452438">
              <a:lnSpc>
                <a:spcPct val="120000"/>
              </a:lnSpc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Breast Problems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(e.g. engorgement, nipple sore, …)</a:t>
            </a:r>
            <a:endParaRPr lang="en-US" sz="32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452438" indent="-452438">
              <a:lnSpc>
                <a:spcPct val="120000"/>
              </a:lnSpc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Breastfeeding and Return to Work or School</a:t>
            </a:r>
          </a:p>
          <a:p>
            <a:pPr marL="452438" indent="-452438">
              <a:lnSpc>
                <a:spcPct val="120000"/>
              </a:lnSpc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Thrush Treatment</a:t>
            </a:r>
          </a:p>
          <a:p>
            <a:pPr marL="452438" indent="-452438">
              <a:lnSpc>
                <a:spcPct val="120000"/>
              </a:lnSpc>
            </a:pPr>
            <a:endParaRPr lang="en-US" sz="32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452438" indent="-452438">
              <a:lnSpc>
                <a:spcPct val="120000"/>
              </a:lnSpc>
            </a:pP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677412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E72C2-3E9D-CD7B-6FF5-ACB65F9AD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spc="50" dirty="0">
                <a:ln w="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Health Care Providers</a:t>
            </a:r>
            <a:endParaRPr lang="fa-IR" sz="6000" b="1" spc="50" dirty="0">
              <a:ln w="0"/>
              <a:solidFill>
                <a:schemeClr val="accent5">
                  <a:lumMod val="60000"/>
                  <a:lumOff val="40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108BA-84BD-7CD9-D469-765474C404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2438" indent="-452438">
              <a:lnSpc>
                <a:spcPct val="130000"/>
              </a:lnSpc>
            </a:pPr>
            <a:r>
              <a:rPr lang="en-US" sz="3000" b="1" dirty="0">
                <a:solidFill>
                  <a:schemeClr val="accent5">
                    <a:lumMod val="75000"/>
                  </a:schemeClr>
                </a:solidFill>
              </a:rPr>
              <a:t>Empowering all health Care Provider Groups</a:t>
            </a:r>
          </a:p>
          <a:p>
            <a:pPr marL="909638" lvl="2" indent="-452438">
              <a:lnSpc>
                <a:spcPct val="130000"/>
              </a:lnSpc>
              <a:spcBef>
                <a:spcPts val="1000"/>
              </a:spcBef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All Specialty Physicians</a:t>
            </a:r>
          </a:p>
          <a:p>
            <a:pPr marL="909638" lvl="2" indent="-452438">
              <a:lnSpc>
                <a:spcPct val="130000"/>
              </a:lnSpc>
              <a:spcBef>
                <a:spcPts val="1000"/>
              </a:spcBef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Nurses</a:t>
            </a:r>
          </a:p>
          <a:p>
            <a:pPr marL="909638" lvl="2" indent="-452438">
              <a:lnSpc>
                <a:spcPct val="130000"/>
              </a:lnSpc>
              <a:spcBef>
                <a:spcPts val="1000"/>
              </a:spcBef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Midwives</a:t>
            </a:r>
          </a:p>
          <a:p>
            <a:pPr marL="909638" lvl="2" indent="-452438">
              <a:lnSpc>
                <a:spcPct val="130000"/>
              </a:lnSpc>
              <a:spcBef>
                <a:spcPts val="1000"/>
              </a:spcBef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Lab Personnels</a:t>
            </a:r>
          </a:p>
          <a:p>
            <a:pPr marL="909638" lvl="2" indent="-452438">
              <a:lnSpc>
                <a:spcPct val="130000"/>
              </a:lnSpc>
              <a:spcBef>
                <a:spcPts val="1000"/>
              </a:spcBef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Others</a:t>
            </a:r>
          </a:p>
        </p:txBody>
      </p:sp>
    </p:spTree>
    <p:extLst>
      <p:ext uri="{BB962C8B-B14F-4D97-AF65-F5344CB8AC3E}">
        <p14:creationId xmlns:p14="http://schemas.microsoft.com/office/powerpoint/2010/main" val="769081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A3C37-CA30-9A4B-C18E-AB1109644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spc="50" dirty="0">
                <a:ln w="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Formula Industry threats</a:t>
            </a:r>
            <a:endParaRPr lang="fa-IR" sz="6000" b="1" spc="50" dirty="0">
              <a:ln w="0"/>
              <a:solidFill>
                <a:schemeClr val="accent5">
                  <a:lumMod val="60000"/>
                  <a:lumOff val="40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D1E096-B323-6422-EBC5-3B099A5496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33362" indent="-452438">
              <a:lnSpc>
                <a:spcPct val="200000"/>
              </a:lnSpc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Code of Marketing breaking</a:t>
            </a:r>
          </a:p>
          <a:p>
            <a:pPr marL="233362" indent="-452438">
              <a:lnSpc>
                <a:spcPct val="200000"/>
              </a:lnSpc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Social Media advertising </a:t>
            </a:r>
          </a:p>
          <a:p>
            <a:pPr marL="233362" indent="-452438">
              <a:lnSpc>
                <a:spcPct val="200000"/>
              </a:lnSpc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Time and Knowledge  lack in Health Care providers</a:t>
            </a:r>
          </a:p>
          <a:p>
            <a:pPr marL="233362" indent="-452438">
              <a:lnSpc>
                <a:spcPct val="200000"/>
              </a:lnSpc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Social Pressures</a:t>
            </a:r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102006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194</Words>
  <Application>Microsoft Office PowerPoint</Application>
  <PresentationFormat>Widescreen</PresentationFormat>
  <Paragraphs>45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Cooper Black</vt:lpstr>
      <vt:lpstr>Aptos Display</vt:lpstr>
      <vt:lpstr>Aptos</vt:lpstr>
      <vt:lpstr>Office Theme</vt:lpstr>
      <vt:lpstr>Breastfeeding  in  Term infants</vt:lpstr>
      <vt:lpstr>Prenatal Visits</vt:lpstr>
      <vt:lpstr>Skin to skin Contact</vt:lpstr>
      <vt:lpstr>PostPartum Consultation </vt:lpstr>
      <vt:lpstr>PostDischarge Visit</vt:lpstr>
      <vt:lpstr>Health Care Providers</vt:lpstr>
      <vt:lpstr>Formula Industry threats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Abbas Habibelahi</dc:creator>
  <cp:lastModifiedBy>Abbas Habibelahi</cp:lastModifiedBy>
  <cp:revision>17</cp:revision>
  <dcterms:created xsi:type="dcterms:W3CDTF">2025-06-11T20:27:07Z</dcterms:created>
  <dcterms:modified xsi:type="dcterms:W3CDTF">2025-06-11T22:37:54Z</dcterms:modified>
</cp:coreProperties>
</file>