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75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5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0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053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21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3601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47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0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0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1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6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7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6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8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5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9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Inborn Errors of Immunity (IEI) – IUIS 2024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9812"/>
            <a:ext cx="7109927" cy="31963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IUIS Expert Committee Report (Final Update January 2025)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Masoud Movahedi</a:t>
            </a:r>
          </a:p>
          <a:p>
            <a:pPr marL="0" indent="0" algn="ctr">
              <a:buNone/>
            </a:pPr>
            <a:r>
              <a:rPr lang="en-US" sz="16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Professor of Allergy and Clinical Immunology, Division of Allergy and Clinical Immunology, Pediatrics Center of Excellence, Children’s Medical Center Hospital, Tehran University of Medical Sciences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VII – Autoinflammatory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808514"/>
            <a:ext cx="6347714" cy="323284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Type 1 Interferonopathies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Defects Affecting the Inflammasome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Non-Inflammasome Related Conditions</a:t>
            </a:r>
          </a:p>
          <a:p>
            <a:pPr marL="0" indent="0"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VIII – Complement deficiencies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995127"/>
            <a:ext cx="6347714" cy="3046236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Complement Deficiencies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IX – Bone marrow failure syndromes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3004457"/>
            <a:ext cx="6882883" cy="3036906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Bone Marrow Failure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Ex: -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Fanconi anemia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-MIRAGE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(myelodysplasia, infection, restriction of growth, adrenal hypoplasia, genital phenotypes, enteropathy)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-Ataxia-Pancytopenia Syndrome</a:t>
            </a:r>
          </a:p>
          <a:p>
            <a:pPr marL="0" indent="0"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X – Phenocopies of IEI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920482"/>
            <a:ext cx="6347714" cy="312088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somatic mutations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autoantibodies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621625" cy="1320800"/>
          </a:xfrm>
        </p:spPr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Genetic and Diagnostic Advances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771192"/>
            <a:ext cx="6347714" cy="3270171"/>
          </a:xfrm>
        </p:spPr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Gene sequencing (WES/WGS)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Functional testing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Impact on personalized medicine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Home Messages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771192"/>
            <a:ext cx="6347714" cy="3270171"/>
          </a:xfrm>
        </p:spPr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Classification evolving with scientific advancements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Facilitates diagnosis, research, and therapy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Critical for global immunology and patient care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IEIs are genetic disorders affecting immune system development/function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Over 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0 genes identified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Importance: Early diagnosis, targeted therapy, precision medicine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IEI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Classified by IUIS into 10 major categories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Updated regularly to reflect new gene discoveries and clinical phenotypes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966858" cy="1320800"/>
          </a:xfrm>
        </p:spPr>
        <p:txBody>
          <a:bodyPr>
            <a:normAutofit fontScale="90000"/>
          </a:bodyPr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I – Immunodeficiencies affecting cellular and humoral immunity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873829"/>
            <a:ext cx="6347714" cy="3167534"/>
          </a:xfrm>
        </p:spPr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T-B+ Severe Combined Immune Deficiency (SCID)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T-B- SCID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Combined Immunodeficiency (CID), Generally Less Profound than SCID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088571"/>
          </a:xfrm>
        </p:spPr>
        <p:txBody>
          <a:bodyPr>
            <a:noAutofit/>
          </a:bodyPr>
          <a:lstStyle/>
          <a:p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II – Combined immunodeficiencies with associated/syndromic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84" y="2379306"/>
            <a:ext cx="7287208" cy="4133461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Immunodeficiency with Congenital Thrombocytopenia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DNA Repair Defects Other Than Those Listed in Table 1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Examples: Ataxia-telangiectasia , Nijmegen breakage syndrome,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Bloom syndrome , …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Thymic Defects with Additional Congenital Anomalies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Immuno-osseous Dysplasia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Hyper IgE Syndromes (HIES)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Defects of Vitamin B12 and Folate Metabolism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Anhidrotic Ectodermodysplasia with Immunodeficiency (EDA-ID)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Calcium Channel Defects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Other Defects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III – Predominantly antibody deficiencies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2397967"/>
            <a:ext cx="6761585" cy="364339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Severe Reduction in All Serum Immunoglobulin Isotypes with Profoundly Decreased or Absent B Cells, Agammaglobulinemia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Severe Reduction in at Least 2 Serum Immunoglobulin Isotypes with Normal or Low Number of B Cells, CVID Phenotype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Severe Reduction in Serum IgG and IgA with Normal/Elevated IgM and Normal Numbers of B cells, Hyper IgM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Isotype, Light Chain, or Functional Deficiencies with Generally Normal Numbers of B Cells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IV – Diseases of immune dysregulation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531" y="2444620"/>
            <a:ext cx="7109926" cy="359674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Familial Hemophagocytic Lymphohistiocytosis (FHL syndromes)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FHL Syndromes with Hypopigmentation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Regulatory T Cell Defects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Autoimmunity with or without Lymphoproliferation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Immune Dysregulation with Colitis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Autoimmune Lymphoproliferative Syndrome (ALPS, Canale Smith syndrome)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Susceptibility to EBV and Lymphoproliferative Conditions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V – Congenital defects of phagocyte number, function, or both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3116424"/>
            <a:ext cx="6347714" cy="292493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Congenital Neutropenias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Defects of Motility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3.Defects of Respiratory Burst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Other Non-Lymphoid Defects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Category VI – Defects in intrinsic and innate immunity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313992"/>
            <a:ext cx="6347714" cy="3727371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Mendelian Susceptibility to mycobacterial disease (MSMD)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Epidermodysplasia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verruciformis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(HPV)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Predisposition to Severe Viral Infection</a:t>
            </a:r>
          </a:p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Herpes Simplex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Encephalitis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(HSE)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Predisposition to Invasive Fungal Diseases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Predisposition to Mucocutaneous Candidiasis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TLR Signaling Pathway Deficiency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Other Inborn Errors of Immunity Related to Non-Hematopoietic Tissues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Other Inborn Errors of Immunity Related to Leukocytes</a:t>
            </a:r>
          </a:p>
          <a:p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627</Words>
  <Application>Microsoft Office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Facet</vt:lpstr>
      <vt:lpstr> Classification of Inborn Errors of Immunity (IEI) – IUIS 2024 Update</vt:lpstr>
      <vt:lpstr>Introduction</vt:lpstr>
      <vt:lpstr>Overview of IEI Classification</vt:lpstr>
      <vt:lpstr>Category I – Immunodeficiencies affecting cellular and humoral immunity</vt:lpstr>
      <vt:lpstr>Category II – Combined immunodeficiencies with associated/syndromic features</vt:lpstr>
      <vt:lpstr>Category III – Predominantly antibody deficiencies</vt:lpstr>
      <vt:lpstr>Category IV – Diseases of immune dysregulation</vt:lpstr>
      <vt:lpstr>Category V – Congenital defects of phagocyte number, function, or both</vt:lpstr>
      <vt:lpstr>Category VI – Defects in intrinsic and innate immunity</vt:lpstr>
      <vt:lpstr>Category VII – Autoinflammatory disorders</vt:lpstr>
      <vt:lpstr>Category VIII – Complement deficiencies</vt:lpstr>
      <vt:lpstr>Category IX – Bone marrow failure syndromes</vt:lpstr>
      <vt:lpstr>Category X – Phenocopies of IEI</vt:lpstr>
      <vt:lpstr>Genetic and Diagnostic Advances</vt:lpstr>
      <vt:lpstr>Take Home Messages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Mahshid</cp:lastModifiedBy>
  <cp:revision>28</cp:revision>
  <dcterms:created xsi:type="dcterms:W3CDTF">2013-01-27T09:14:16Z</dcterms:created>
  <dcterms:modified xsi:type="dcterms:W3CDTF">2025-05-30T13:57:55Z</dcterms:modified>
  <cp:category/>
</cp:coreProperties>
</file>