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4" r:id="rId1"/>
  </p:sldMasterIdLst>
  <p:notesMasterIdLst>
    <p:notesMasterId r:id="rId27"/>
  </p:notesMasterIdLst>
  <p:sldIdLst>
    <p:sldId id="256" r:id="rId2"/>
    <p:sldId id="257" r:id="rId3"/>
    <p:sldId id="258" r:id="rId4"/>
    <p:sldId id="259" r:id="rId5"/>
    <p:sldId id="260" r:id="rId6"/>
    <p:sldId id="269" r:id="rId7"/>
    <p:sldId id="261" r:id="rId8"/>
    <p:sldId id="275" r:id="rId9"/>
    <p:sldId id="262" r:id="rId10"/>
    <p:sldId id="276" r:id="rId11"/>
    <p:sldId id="268" r:id="rId12"/>
    <p:sldId id="263" r:id="rId13"/>
    <p:sldId id="270" r:id="rId14"/>
    <p:sldId id="264" r:id="rId15"/>
    <p:sldId id="265" r:id="rId16"/>
    <p:sldId id="266" r:id="rId17"/>
    <p:sldId id="271" r:id="rId18"/>
    <p:sldId id="267" r:id="rId19"/>
    <p:sldId id="272" r:id="rId20"/>
    <p:sldId id="273" r:id="rId21"/>
    <p:sldId id="278" r:id="rId22"/>
    <p:sldId id="280" r:id="rId23"/>
    <p:sldId id="279" r:id="rId24"/>
    <p:sldId id="274" r:id="rId25"/>
    <p:sldId id="27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75"/>
  </p:normalViewPr>
  <p:slideViewPr>
    <p:cSldViewPr snapToGrid="0">
      <p:cViewPr varScale="1">
        <p:scale>
          <a:sx n="65" d="100"/>
          <a:sy n="65" d="100"/>
        </p:scale>
        <p:origin x="700" y="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F4CB8502-32AB-465E-A5CD-25B61D659E11}" type="datetimeFigureOut">
              <a:rPr lang="fa-IR" smtClean="0"/>
              <a:pPr/>
              <a:t>16/12/1446</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675B4613-59A2-4DB9-9EB5-A7827690A5FF}" type="slidenum">
              <a:rPr lang="fa-IR" smtClean="0"/>
              <a:pPr/>
              <a:t>‹#›</a:t>
            </a:fld>
            <a:endParaRPr lang="fa-IR"/>
          </a:p>
        </p:txBody>
      </p:sp>
    </p:spTree>
    <p:extLst>
      <p:ext uri="{BB962C8B-B14F-4D97-AF65-F5344CB8AC3E}">
        <p14:creationId xmlns:p14="http://schemas.microsoft.com/office/powerpoint/2010/main" val="2155190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5"/>
          </p:nvPr>
        </p:nvSpPr>
        <p:spPr/>
        <p:txBody>
          <a:bodyPr/>
          <a:lstStyle/>
          <a:p>
            <a:fld id="{675B4613-59A2-4DB9-9EB5-A7827690A5FF}" type="slidenum">
              <a:rPr lang="fa-IR" smtClean="0"/>
              <a:pPr/>
              <a:t>18</a:t>
            </a:fld>
            <a:endParaRPr lang="fa-IR"/>
          </a:p>
        </p:txBody>
      </p:sp>
    </p:spTree>
    <p:extLst>
      <p:ext uri="{BB962C8B-B14F-4D97-AF65-F5344CB8AC3E}">
        <p14:creationId xmlns:p14="http://schemas.microsoft.com/office/powerpoint/2010/main" val="2010063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2999810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1864462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80460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3751033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39142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2390324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1409379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3145374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216221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91102-BE3F-F24C-B83A-83679D568A34}" type="datetimeFigureOut">
              <a:rPr lang="en-US" smtClean="0"/>
              <a:pPr/>
              <a:t>6/12/2025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822117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B91102-BE3F-F24C-B83A-83679D568A34}" type="datetimeFigureOut">
              <a:rPr lang="en-US" smtClean="0"/>
              <a:pPr/>
              <a:t>6/12/2025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382912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B91102-BE3F-F24C-B83A-83679D568A34}" type="datetimeFigureOut">
              <a:rPr lang="en-US" smtClean="0"/>
              <a:pPr/>
              <a:t>6/12/2025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2494037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B91102-BE3F-F24C-B83A-83679D568A34}" type="datetimeFigureOut">
              <a:rPr lang="en-US" smtClean="0"/>
              <a:pPr/>
              <a:t>6/12/2025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531807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B91102-BE3F-F24C-B83A-83679D568A34}" type="datetimeFigureOut">
              <a:rPr lang="en-US" smtClean="0"/>
              <a:pPr/>
              <a:t>6/12/2025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3532893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AB91102-BE3F-F24C-B83A-83679D568A34}" type="datetimeFigureOut">
              <a:rPr lang="en-US" smtClean="0"/>
              <a:pPr/>
              <a:t>6/12/2025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219520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AB91102-BE3F-F24C-B83A-83679D568A34}" type="datetimeFigureOut">
              <a:rPr lang="en-US" smtClean="0"/>
              <a:pPr/>
              <a:t>6/12/2025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5C3760-9C84-074A-BBE4-43A725033FBE}" type="slidenum">
              <a:rPr lang="en-US" smtClean="0"/>
              <a:pPr/>
              <a:t>‹#›</a:t>
            </a:fld>
            <a:endParaRPr lang="en-US"/>
          </a:p>
        </p:txBody>
      </p:sp>
    </p:spTree>
    <p:extLst>
      <p:ext uri="{BB962C8B-B14F-4D97-AF65-F5344CB8AC3E}">
        <p14:creationId xmlns:p14="http://schemas.microsoft.com/office/powerpoint/2010/main" val="1463810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AB91102-BE3F-F24C-B83A-83679D568A34}" type="datetimeFigureOut">
              <a:rPr lang="en-US" smtClean="0"/>
              <a:pPr/>
              <a:t>6/12/2025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965C3760-9C84-074A-BBE4-43A725033FBE}" type="slidenum">
              <a:rPr lang="en-US" smtClean="0"/>
              <a:pPr/>
              <a:t>‹#›</a:t>
            </a:fld>
            <a:endParaRPr lang="en-US"/>
          </a:p>
        </p:txBody>
      </p:sp>
    </p:spTree>
    <p:extLst>
      <p:ext uri="{BB962C8B-B14F-4D97-AF65-F5344CB8AC3E}">
        <p14:creationId xmlns:p14="http://schemas.microsoft.com/office/powerpoint/2010/main" val="3075010943"/>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 id="2147483839" r:id="rId15"/>
    <p:sldLayoutId id="2147483840" r:id="rId16"/>
  </p:sldLayoutIdLst>
  <p:txStyles>
    <p:titleStyle>
      <a:lvl1pPr algn="l" defTabSz="457200" rtl="1" eaLnBrk="1" latinLnBrk="0" hangingPunct="1">
        <a:spcBef>
          <a:spcPct val="0"/>
        </a:spcBef>
        <a:buNone/>
        <a:defRPr sz="3600" kern="1200">
          <a:solidFill>
            <a:schemeClr val="accent1">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76252"/>
          </a:schemeClr>
        </a:solidFill>
        <a:effectLst/>
      </p:bgPr>
    </p:bg>
    <p:spTree>
      <p:nvGrpSpPr>
        <p:cNvPr id="1" name=""/>
        <p:cNvGrpSpPr/>
        <p:nvPr/>
      </p:nvGrpSpPr>
      <p:grpSpPr>
        <a:xfrm>
          <a:off x="0" y="0"/>
          <a:ext cx="0" cy="0"/>
          <a:chOff x="0" y="0"/>
          <a:chExt cx="0" cy="0"/>
        </a:xfrm>
      </p:grpSpPr>
      <p:pic>
        <p:nvPicPr>
          <p:cNvPr id="4" name="Picture 3" descr="What Every New Mom Should Know About Colic — Holistically Loved">
            <a:extLst>
              <a:ext uri="{FF2B5EF4-FFF2-40B4-BE49-F238E27FC236}">
                <a16:creationId xmlns:a16="http://schemas.microsoft.com/office/drawing/2014/main" id="{2E55FA09-2CCA-8CD3-400C-6DCBDF1B2921}"/>
              </a:ext>
            </a:extLst>
          </p:cNvPr>
          <p:cNvPicPr>
            <a:picLocks noChangeAspect="1"/>
          </p:cNvPicPr>
          <p:nvPr/>
        </p:nvPicPr>
        <p:blipFill rotWithShape="1">
          <a:blip r:embed="rId2"/>
          <a:srcRect r="853" b="14678"/>
          <a:stretch/>
        </p:blipFill>
        <p:spPr bwMode="auto">
          <a:xfrm>
            <a:off x="0" y="0"/>
            <a:ext cx="12192000" cy="6858000"/>
          </a:xfrm>
          <a:prstGeom prst="rect">
            <a:avLst/>
          </a:prstGeom>
          <a:noFill/>
          <a:ln>
            <a:noFill/>
          </a:ln>
          <a:extLst>
            <a:ext uri="{53640926-AAD7-44D8-BBD7-CCE9431645EC}">
              <a14:shadowObscured xmlns:a14="http://schemas.microsoft.com/office/drawing/2010/main"/>
            </a:ext>
          </a:extLst>
        </p:spPr>
      </p:pic>
      <p:sp>
        <p:nvSpPr>
          <p:cNvPr id="8" name="Title 7">
            <a:extLst>
              <a:ext uri="{FF2B5EF4-FFF2-40B4-BE49-F238E27FC236}">
                <a16:creationId xmlns:a16="http://schemas.microsoft.com/office/drawing/2014/main" id="{73F7117B-1F35-133B-E6F6-D62FAB3EE02A}"/>
              </a:ext>
            </a:extLst>
          </p:cNvPr>
          <p:cNvSpPr>
            <a:spLocks noGrp="1"/>
          </p:cNvSpPr>
          <p:nvPr>
            <p:ph type="title"/>
          </p:nvPr>
        </p:nvSpPr>
        <p:spPr>
          <a:xfrm>
            <a:off x="548641" y="4346915"/>
            <a:ext cx="5078436" cy="923330"/>
          </a:xfr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a:noAutofit/>
          </a:bodyPr>
          <a:lstStyle/>
          <a:p>
            <a:r>
              <a:rPr lang="en-US" sz="6000" dirty="0" smtClean="0">
                <a:ln w="0"/>
                <a:solidFill>
                  <a:schemeClr val="accent1">
                    <a:lumMod val="50000"/>
                  </a:schemeClr>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Infantile </a:t>
            </a:r>
            <a:r>
              <a:rPr lang="en-US" sz="6000" dirty="0">
                <a:ln w="0"/>
                <a:solidFill>
                  <a:schemeClr val="accent1">
                    <a:lumMod val="50000"/>
                  </a:schemeClr>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Colic </a:t>
            </a:r>
            <a:endParaRPr lang="fa-IR" sz="6000" dirty="0">
              <a:ln w="0"/>
              <a:solidFill>
                <a:schemeClr val="accent1">
                  <a:lumMod val="50000"/>
                </a:schemeClr>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CA1102E-175F-064B-44EC-4F3AA283AE99}"/>
              </a:ext>
            </a:extLst>
          </p:cNvPr>
          <p:cNvSpPr txBox="1"/>
          <p:nvPr/>
        </p:nvSpPr>
        <p:spPr>
          <a:xfrm>
            <a:off x="548641" y="5270245"/>
            <a:ext cx="6414867" cy="1338828"/>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nSpc>
                <a:spcPct val="150000"/>
              </a:lnSpc>
            </a:pPr>
            <a:r>
              <a:rPr lang="en-US" dirty="0">
                <a:solidFill>
                  <a:srgbClr val="FF66CC"/>
                </a:solidFill>
                <a:latin typeface="Britannic Bold" panose="020B0903060703020204" pitchFamily="34" charset="0"/>
              </a:rPr>
              <a:t>Dr. </a:t>
            </a:r>
            <a:r>
              <a:rPr lang="en-US" dirty="0" err="1" smtClean="0">
                <a:solidFill>
                  <a:srgbClr val="FF66CC"/>
                </a:solidFill>
                <a:latin typeface="Britannic Bold" panose="020B0903060703020204" pitchFamily="34" charset="0"/>
              </a:rPr>
              <a:t>Arash</a:t>
            </a:r>
            <a:r>
              <a:rPr lang="en-US" dirty="0" smtClean="0">
                <a:solidFill>
                  <a:srgbClr val="FF66CC"/>
                </a:solidFill>
                <a:latin typeface="Britannic Bold" panose="020B0903060703020204" pitchFamily="34" charset="0"/>
              </a:rPr>
              <a:t> </a:t>
            </a:r>
            <a:r>
              <a:rPr lang="en-US" dirty="0" err="1" smtClean="0">
                <a:solidFill>
                  <a:srgbClr val="FF66CC"/>
                </a:solidFill>
                <a:latin typeface="Britannic Bold" panose="020B0903060703020204" pitchFamily="34" charset="0"/>
              </a:rPr>
              <a:t>Bordbar</a:t>
            </a:r>
            <a:endParaRPr lang="en-US" dirty="0">
              <a:solidFill>
                <a:srgbClr val="FF66CC"/>
              </a:solidFill>
              <a:latin typeface="Britannic Bold" panose="020B0903060703020204" pitchFamily="34" charset="0"/>
            </a:endParaRPr>
          </a:p>
          <a:p>
            <a:pPr>
              <a:lnSpc>
                <a:spcPct val="150000"/>
              </a:lnSpc>
            </a:pPr>
            <a:r>
              <a:rPr lang="en-US" dirty="0">
                <a:solidFill>
                  <a:srgbClr val="FF66CC"/>
                </a:solidFill>
                <a:latin typeface="Britannic Bold" panose="020B0903060703020204" pitchFamily="34" charset="0"/>
              </a:rPr>
              <a:t>Associate professor of Iran university of medical sciences</a:t>
            </a:r>
          </a:p>
          <a:p>
            <a:pPr>
              <a:lnSpc>
                <a:spcPct val="150000"/>
              </a:lnSpc>
            </a:pPr>
            <a:r>
              <a:rPr lang="en-US" dirty="0" smtClean="0">
                <a:solidFill>
                  <a:srgbClr val="FF66CC"/>
                </a:solidFill>
                <a:latin typeface="Britannic Bold" panose="020B0903060703020204" pitchFamily="34" charset="0"/>
              </a:rPr>
              <a:t>June </a:t>
            </a:r>
            <a:r>
              <a:rPr lang="en-US" dirty="0" smtClean="0">
                <a:solidFill>
                  <a:srgbClr val="FF66CC"/>
                </a:solidFill>
                <a:latin typeface="Britannic Bold" panose="020B0903060703020204" pitchFamily="34" charset="0"/>
              </a:rPr>
              <a:t>2025</a:t>
            </a:r>
            <a:endParaRPr lang="en-US" dirty="0">
              <a:solidFill>
                <a:srgbClr val="FF66CC"/>
              </a:solidFill>
              <a:latin typeface="Britannic Bold" panose="020B0903060703020204" pitchFamily="34" charset="0"/>
            </a:endParaRPr>
          </a:p>
        </p:txBody>
      </p:sp>
    </p:spTree>
    <p:extLst>
      <p:ext uri="{BB962C8B-B14F-4D97-AF65-F5344CB8AC3E}">
        <p14:creationId xmlns:p14="http://schemas.microsoft.com/office/powerpoint/2010/main" val="2426178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E468244-FEA5-246E-AF97-638BEDFE3D1D}"/>
              </a:ext>
            </a:extLst>
          </p:cNvPr>
          <p:cNvSpPr txBox="1"/>
          <p:nvPr/>
        </p:nvSpPr>
        <p:spPr>
          <a:xfrm>
            <a:off x="535820" y="2274845"/>
            <a:ext cx="8481572" cy="2949846"/>
          </a:xfrm>
          <a:prstGeom prst="rect">
            <a:avLst/>
          </a:prstGeom>
          <a:noFill/>
        </p:spPr>
        <p:txBody>
          <a:bodyPr wrap="square" rtlCol="0">
            <a:spAutoFit/>
          </a:bodyPr>
          <a:lstStyle/>
          <a:p>
            <a:pPr marL="285750" marR="0" indent="-285750">
              <a:lnSpc>
                <a:spcPct val="200000"/>
              </a:lnSpc>
              <a:spcBef>
                <a:spcPts val="0"/>
              </a:spcBef>
              <a:spcAft>
                <a:spcPts val="0"/>
              </a:spcAft>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Early form of migraine </a:t>
            </a:r>
            <a:r>
              <a:rPr lang="en-US" dirty="0">
                <a:solidFill>
                  <a:srgbClr val="FF0000"/>
                </a:solidFill>
                <a:latin typeface="Calibri" panose="020F0502020204030204" pitchFamily="34" charset="0"/>
                <a:ea typeface="Calibri" panose="020F0502020204030204" pitchFamily="34" charset="0"/>
                <a:cs typeface="Arial" panose="020B0604020202020204" pitchFamily="34" charset="0"/>
              </a:rPr>
              <a:t>:</a:t>
            </a:r>
          </a:p>
          <a:p>
            <a:pPr marR="0">
              <a:lnSpc>
                <a:spcPct val="200000"/>
              </a:lnSpc>
              <a:spcBef>
                <a:spcPts val="0"/>
              </a:spcBef>
              <a:spcAft>
                <a:spcPts val="0"/>
              </a:spcAft>
            </a:pPr>
            <a:r>
              <a:rPr lang="en-US" sz="1800" dirty="0">
                <a:solidFill>
                  <a:srgbClr val="343541"/>
                </a:solidFill>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rPr>
              <a:t>Infantile colic maybe an early manifestation of childhood migraine</a:t>
            </a:r>
          </a:p>
          <a:p>
            <a:pPr marL="285750" marR="0" indent="-285750">
              <a:lnSpc>
                <a:spcPct val="200000"/>
              </a:lnSpc>
              <a:spcBef>
                <a:spcPts val="0"/>
              </a:spcBef>
              <a:spcAft>
                <a:spcPts val="0"/>
              </a:spcAft>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rPr>
              <a:t>Psychosocial </a:t>
            </a:r>
            <a:r>
              <a:rPr lang="en-US" sz="1800" b="1" dirty="0">
                <a:solidFill>
                  <a:srgbClr val="FF0000"/>
                </a:solidFill>
                <a:latin typeface="Segoe UI" panose="020B0502040204020203" pitchFamily="34" charset="0"/>
                <a:ea typeface="Calibri" panose="020F0502020204030204" pitchFamily="34" charset="0"/>
              </a:rPr>
              <a:t>:</a:t>
            </a: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Colic is a Psychosocial phenomenon. </a:t>
            </a:r>
          </a:p>
          <a:p>
            <a:pPr marL="0" marR="0">
              <a:lnSpc>
                <a:spcPct val="150000"/>
              </a:lnSpc>
              <a:spcBef>
                <a:spcPts val="0"/>
              </a:spcBef>
              <a:spcAft>
                <a:spcPts val="0"/>
              </a:spcAft>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The</a:t>
            </a:r>
            <a:r>
              <a:rPr lang="en-US" dirty="0">
                <a:solidFill>
                  <a:srgbClr val="343541"/>
                </a:solidFill>
                <a:effectLst/>
                <a:latin typeface="Segoe UI" panose="020B0502040204020203" pitchFamily="34" charset="0"/>
                <a:ea typeface="Calibri" panose="020F0502020204030204" pitchFamily="34" charset="0"/>
              </a:rPr>
              <a:t> caretaker 's perception </a:t>
            </a:r>
            <a:r>
              <a:rPr lang="en-US" dirty="0">
                <a:solidFill>
                  <a:srgbClr val="343541"/>
                </a:solidFill>
                <a:latin typeface="Segoe UI" panose="020B0502040204020203" pitchFamily="34" charset="0"/>
                <a:ea typeface="Calibri" panose="020F0502020204030204" pitchFamily="34" charset="0"/>
              </a:rPr>
              <a:t>and </a:t>
            </a:r>
            <a:r>
              <a:rPr lang="en-US" dirty="0">
                <a:solidFill>
                  <a:srgbClr val="343541"/>
                </a:solidFill>
                <a:effectLst/>
                <a:latin typeface="Segoe UI" panose="020B0502040204020203" pitchFamily="34" charset="0"/>
                <a:ea typeface="Calibri" panose="020F0502020204030204" pitchFamily="34" charset="0"/>
              </a:rPr>
              <a:t>response to crying episodes that define whether the crying is seen as a problem</a:t>
            </a:r>
            <a:r>
              <a:rPr lang="en-US" dirty="0">
                <a:effectLst/>
              </a:rPr>
              <a:t> </a:t>
            </a:r>
            <a:endParaRPr lang="en-US" dirty="0"/>
          </a:p>
        </p:txBody>
      </p:sp>
      <p:sp>
        <p:nvSpPr>
          <p:cNvPr id="3" name="TextBox 2">
            <a:extLst>
              <a:ext uri="{FF2B5EF4-FFF2-40B4-BE49-F238E27FC236}">
                <a16:creationId xmlns:a16="http://schemas.microsoft.com/office/drawing/2014/main" id="{859E70B1-7C79-96D9-760D-256BBABB07D6}"/>
              </a:ext>
            </a:extLst>
          </p:cNvPr>
          <p:cNvSpPr txBox="1"/>
          <p:nvPr/>
        </p:nvSpPr>
        <p:spPr>
          <a:xfrm>
            <a:off x="535820" y="659092"/>
            <a:ext cx="6105378" cy="1041504"/>
          </a:xfrm>
          <a:prstGeom prst="rect">
            <a:avLst/>
          </a:prstGeom>
          <a:noFill/>
        </p:spPr>
        <p:txBody>
          <a:bodyPr wrap="square">
            <a:spAutoFit/>
          </a:bodyPr>
          <a:lstStyle/>
          <a:p>
            <a:pPr marL="0" marR="0">
              <a:lnSpc>
                <a:spcPct val="200000"/>
              </a:lnSpc>
              <a:spcBef>
                <a:spcPts val="0"/>
              </a:spcBef>
              <a:spcAft>
                <a:spcPts val="0"/>
              </a:spcAft>
            </a:pPr>
            <a:r>
              <a:rPr lang="en-US" sz="36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Other proposed etiologies: </a:t>
            </a:r>
            <a:endParaRPr lang="en-US" sz="36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080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54157"/>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EEDFB-F985-F682-BC46-D85F4F39071F}"/>
              </a:ext>
            </a:extLst>
          </p:cNvPr>
          <p:cNvSpPr>
            <a:spLocks noGrp="1"/>
          </p:cNvSpPr>
          <p:nvPr>
            <p:ph type="title"/>
          </p:nvPr>
        </p:nvSpPr>
        <p:spPr>
          <a:xfrm>
            <a:off x="584804" y="342483"/>
            <a:ext cx="10515600" cy="812999"/>
          </a:xfrm>
        </p:spPr>
        <p:txBody>
          <a:bodyPr>
            <a:normAutofit/>
          </a:bodyPr>
          <a:lstStyle/>
          <a:p>
            <a:r>
              <a:rPr lang="en-US" b="1" dirty="0">
                <a:latin typeface="+mn-lt"/>
              </a:rPr>
              <a:t>Clinical features</a:t>
            </a:r>
          </a:p>
        </p:txBody>
      </p:sp>
      <p:pic>
        <p:nvPicPr>
          <p:cNvPr id="3" name="Picture 3">
            <a:extLst>
              <a:ext uri="{FF2B5EF4-FFF2-40B4-BE49-F238E27FC236}">
                <a16:creationId xmlns:a16="http://schemas.microsoft.com/office/drawing/2014/main" id="{9065AE17-F480-C065-BA95-73EC396985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6202" t="33232" r="32475" b="21359"/>
          <a:stretch>
            <a:fillRect/>
          </a:stretch>
        </p:blipFill>
        <p:spPr>
          <a:xfrm>
            <a:off x="768270" y="1224318"/>
            <a:ext cx="9220200" cy="5300662"/>
          </a:xfrm>
          <a:prstGeom prst="rect">
            <a:avLst/>
          </a:prstGeom>
          <a:noFill/>
        </p:spPr>
      </p:pic>
    </p:spTree>
    <p:extLst>
      <p:ext uri="{BB962C8B-B14F-4D97-AF65-F5344CB8AC3E}">
        <p14:creationId xmlns:p14="http://schemas.microsoft.com/office/powerpoint/2010/main" val="22995588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63564"/>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88E3EEC-BA7C-894A-20D6-08A88B0C024F}"/>
              </a:ext>
            </a:extLst>
          </p:cNvPr>
          <p:cNvSpPr txBox="1"/>
          <p:nvPr/>
        </p:nvSpPr>
        <p:spPr>
          <a:xfrm>
            <a:off x="1016001" y="1861623"/>
            <a:ext cx="11175999" cy="2308324"/>
          </a:xfrm>
          <a:prstGeom prst="rect">
            <a:avLst/>
          </a:prstGeom>
          <a:noFill/>
        </p:spPr>
        <p:txBody>
          <a:bodyPr wrap="square" rtlCol="0">
            <a:spAutoFit/>
          </a:bodyPr>
          <a:lstStyle/>
          <a:p>
            <a:pPr marL="0" marR="0">
              <a:lnSpc>
                <a:spcPct val="150000"/>
              </a:lnSpc>
              <a:spcBef>
                <a:spcPts val="0"/>
              </a:spcBef>
              <a:spcAft>
                <a:spcPts val="0"/>
              </a:spcAft>
            </a:pPr>
            <a:r>
              <a:rPr lang="en-US" sz="28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Evaluation:  </a:t>
            </a:r>
          </a:p>
          <a:p>
            <a:pPr marL="0" marR="0">
              <a:lnSpc>
                <a:spcPct val="150000"/>
              </a:lnSpc>
              <a:spcBef>
                <a:spcPts val="0"/>
              </a:spcBef>
              <a:spcAft>
                <a:spcPts val="0"/>
              </a:spcAft>
            </a:pPr>
            <a:endParaRPr lang="en-US" sz="2800" b="1" dirty="0">
              <a:solidFill>
                <a:srgbClr val="FF66CC"/>
              </a:solidFill>
              <a:effectLst/>
              <a:latin typeface="Segoe UI" panose="020B0502040204020203" pitchFamily="34" charset="0"/>
              <a:ea typeface="Calibri" panose="020F0502020204030204" pitchFamily="34" charset="0"/>
              <a:cs typeface="Arial" panose="020B0604020202020204" pitchFamily="34" charset="0"/>
            </a:endParaRPr>
          </a:p>
          <a:p>
            <a:pPr marL="457200" marR="0" indent="-457200">
              <a:spcBef>
                <a:spcPts val="0"/>
              </a:spcBef>
              <a:spcAft>
                <a:spcPts val="0"/>
              </a:spcAft>
              <a:buFont typeface="+mj-lt"/>
              <a:buAutoNum type="arabicPeriod"/>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History taking </a:t>
            </a:r>
          </a:p>
          <a:p>
            <a:pPr marL="457200" marR="0" indent="-457200">
              <a:spcBef>
                <a:spcPts val="0"/>
              </a:spcBef>
              <a:spcAft>
                <a:spcPts val="0"/>
              </a:spcAft>
              <a:buFont typeface="+mj-lt"/>
              <a:buAutoNum type="arabicPeriod"/>
            </a:pPr>
            <a:endPar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endParaRPr>
          </a:p>
          <a:p>
            <a:pPr marL="457200" marR="0" indent="-457200">
              <a:spcBef>
                <a:spcPts val="0"/>
              </a:spcBef>
              <a:spcAft>
                <a:spcPts val="0"/>
              </a:spcAft>
              <a:buFont typeface="+mj-lt"/>
              <a:buAutoNum type="arabicPeriod"/>
            </a:pPr>
            <a:r>
              <a:rPr lang="en-US" sz="2000" dirty="0">
                <a:solidFill>
                  <a:srgbClr val="343541"/>
                </a:solidFill>
                <a:effectLst/>
                <a:latin typeface="Segoe UI" panose="020B0502040204020203" pitchFamily="34" charset="0"/>
                <a:ea typeface="Calibri" panose="020F0502020204030204" pitchFamily="34" charset="0"/>
              </a:rPr>
              <a:t>Examination and assessment</a:t>
            </a:r>
            <a:r>
              <a:rPr lang="en-US"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99443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9461" y="1103086"/>
            <a:ext cx="10159999" cy="5158592"/>
          </a:xfrm>
          <a:prstGeom prst="rect">
            <a:avLst/>
          </a:prstGeom>
        </p:spPr>
        <p:txBody>
          <a:bodyPr wrap="square">
            <a:spAutoFit/>
          </a:bodyPr>
          <a:lstStyle/>
          <a:p>
            <a:pPr>
              <a:lnSpc>
                <a:spcPct val="107000"/>
              </a:lnSpc>
            </a:pPr>
            <a:r>
              <a:rPr lang="en-US" sz="2800" b="1" dirty="0">
                <a:solidFill>
                  <a:srgbClr val="FF66CC"/>
                </a:solidFill>
                <a:latin typeface="Segoe UI" panose="020B0502040204020203" pitchFamily="34" charset="0"/>
                <a:ea typeface="Calibri" panose="020F0502020204030204" pitchFamily="34" charset="0"/>
                <a:cs typeface="Arial" panose="020B0604020202020204" pitchFamily="34" charset="0"/>
              </a:rPr>
              <a:t>History taking :</a:t>
            </a:r>
          </a:p>
          <a:p>
            <a:pPr>
              <a:lnSpc>
                <a:spcPct val="107000"/>
              </a:lnSpc>
            </a:pPr>
            <a:endParaRPr lang="en-US"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When does the crying occur?</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Colic crying occur during the evening. </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How does the crying last? </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What does the crying sound like to you? </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Parents usually can differentiate types of crying ( hunger  , pain,…)</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How do you feed the baby? </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00000"/>
              </a:lnSpc>
              <a:spcBef>
                <a:spcPts val="0"/>
              </a:spcBef>
              <a:spcAft>
                <a:spcPts val="0"/>
              </a:spcAft>
              <a:buClr>
                <a:srgbClr val="FF66CC"/>
              </a:buClr>
              <a:buFont typeface="Wingdings" panose="05000000000000000000" pitchFamily="2" charset="2"/>
              <a:buChar char="ü"/>
            </a:pPr>
            <a:r>
              <a:rPr lang="en-US" sz="2000" dirty="0" smtClean="0">
                <a:solidFill>
                  <a:srgbClr val="343541"/>
                </a:solidFill>
                <a:latin typeface="Segoe UI" panose="020B0502040204020203" pitchFamily="34" charset="0"/>
                <a:ea typeface="Calibri" panose="020F0502020204030204" pitchFamily="34" charset="0"/>
                <a:cs typeface="Arial" panose="020B0604020202020204" pitchFamily="34" charset="0"/>
              </a:rPr>
              <a:t>Underfeeding</a:t>
            </a:r>
            <a:r>
              <a:rPr lang="en-US" sz="2000" dirty="0">
                <a:solidFill>
                  <a:srgbClr val="343541"/>
                </a:solidFill>
                <a:latin typeface="Segoe UI" panose="020B0502040204020203" pitchFamily="34" charset="0"/>
                <a:ea typeface="Calibri" panose="020F0502020204030204" pitchFamily="34" charset="0"/>
                <a:cs typeface="Arial" panose="020B0604020202020204" pitchFamily="34" charset="0"/>
              </a:rPr>
              <a:t>, overfeeding, inappropriate feeding</a:t>
            </a:r>
            <a:endParaRPr lang="en-US" dirty="0">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4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EA2D91E-D191-CA58-BA90-51AB2C6DA224}"/>
              </a:ext>
            </a:extLst>
          </p:cNvPr>
          <p:cNvSpPr txBox="1"/>
          <p:nvPr/>
        </p:nvSpPr>
        <p:spPr>
          <a:xfrm>
            <a:off x="544010" y="474562"/>
            <a:ext cx="9908285" cy="5996963"/>
          </a:xfrm>
          <a:prstGeom prst="rect">
            <a:avLst/>
          </a:prstGeom>
          <a:noFill/>
        </p:spPr>
        <p:txBody>
          <a:bodyPr wrap="square" rtlCol="0">
            <a:spAutoFit/>
          </a:bodyPr>
          <a:lstStyle/>
          <a:p>
            <a:pPr marL="0" marR="0">
              <a:lnSpc>
                <a:spcPct val="150000"/>
              </a:lnSpc>
              <a:spcBef>
                <a:spcPts val="0"/>
              </a:spcBef>
              <a:spcAft>
                <a:spcPts val="0"/>
              </a:spcAft>
            </a:pPr>
            <a:r>
              <a:rPr lang="en-US" sz="24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Examination and assessment: </a:t>
            </a:r>
            <a:endParaRPr lang="en-US" sz="24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Hydration and subcutaneous fat.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Tongue-tie ( may be associated with breastfeeding problem)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Eye Examination for ( foreign body, corneal aberration, infantile glaucoma).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Ear examination for otitis media.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Cardiovascular evaluations for supraventricular tachycardia.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Evaluation of abdomen for tenderness</a:t>
            </a:r>
            <a:r>
              <a:rPr lang="en-US" sz="1800" dirty="0" smtClean="0">
                <a:solidFill>
                  <a:srgbClr val="343541"/>
                </a:solidFill>
                <a:effectLst/>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absence of bowel sound's.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Evaluation of perineum  for diaper rash,  testicular torsion , hair tourniquet,  </a:t>
            </a:r>
            <a:r>
              <a:rPr lang="en-US" dirty="0" smtClean="0">
                <a:solidFill>
                  <a:srgbClr val="343541"/>
                </a:solidFill>
                <a:latin typeface="Segoe UI" panose="020B0502040204020203" pitchFamily="34" charset="0"/>
                <a:ea typeface="Calibri" panose="020F0502020204030204" pitchFamily="34" charset="0"/>
                <a:cs typeface="Arial" panose="020B0604020202020204" pitchFamily="34" charset="0"/>
              </a:rPr>
              <a:t>rec</a:t>
            </a:r>
            <a:r>
              <a:rPr lang="en-US" sz="1800" dirty="0" smtClean="0">
                <a:solidFill>
                  <a:srgbClr val="343541"/>
                </a:solidFill>
                <a:effectLst/>
                <a:latin typeface="Segoe UI" panose="020B0502040204020203" pitchFamily="34" charset="0"/>
                <a:ea typeface="Calibri" panose="020F0502020204030204" pitchFamily="34" charset="0"/>
                <a:cs typeface="Arial" panose="020B0604020202020204" pitchFamily="34" charset="0"/>
              </a:rPr>
              <a:t>tal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ulcer </a:t>
            </a:r>
            <a:r>
              <a:rPr lang="en-US" sz="1800" dirty="0" smtClean="0">
                <a:solidFill>
                  <a:srgbClr val="343541"/>
                </a:solidFill>
                <a:effectLst/>
                <a:latin typeface="Segoe UI" panose="020B0502040204020203" pitchFamily="34" charset="0"/>
                <a:ea typeface="Calibri" panose="020F0502020204030204" pitchFamily="34" charset="0"/>
                <a:cs typeface="Arial" panose="020B0604020202020204" pitchFamily="34" charset="0"/>
              </a:rPr>
              <a:t>, anal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fissure,  inguinal hernia.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Evaluation of the skin and  musculoskeletal system for signs of trauma.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Bacterial arthritis , osteomyelitis.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Evaluation of the nervous system for abnormalities (bulging anterior fontanelle,  asymmetry  , increased or decreased tone )  that may indicate meningitis or other Neurologic condition.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pPr>
            <a:endParaRPr lang="en-US" dirty="0"/>
          </a:p>
        </p:txBody>
      </p:sp>
    </p:spTree>
    <p:extLst>
      <p:ext uri="{BB962C8B-B14F-4D97-AF65-F5344CB8AC3E}">
        <p14:creationId xmlns:p14="http://schemas.microsoft.com/office/powerpoint/2010/main" val="1207780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61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7AA88B-4380-72DF-B3DC-E6EB26BBFE33}"/>
              </a:ext>
            </a:extLst>
          </p:cNvPr>
          <p:cNvSpPr txBox="1"/>
          <p:nvPr/>
        </p:nvSpPr>
        <p:spPr>
          <a:xfrm>
            <a:off x="1226917" y="1883734"/>
            <a:ext cx="10521388" cy="2585323"/>
          </a:xfrm>
          <a:prstGeom prst="rect">
            <a:avLst/>
          </a:prstGeom>
          <a:noFill/>
        </p:spPr>
        <p:txBody>
          <a:bodyPr wrap="square" rtlCol="0">
            <a:spAutoFit/>
          </a:bodyPr>
          <a:lstStyle/>
          <a:p>
            <a:pPr marL="0" marR="0">
              <a:lnSpc>
                <a:spcPct val="150000"/>
              </a:lnSpc>
              <a:spcBef>
                <a:spcPts val="0"/>
              </a:spcBef>
              <a:spcAft>
                <a:spcPts val="0"/>
              </a:spcAft>
            </a:pPr>
            <a:r>
              <a:rPr lang="en-US" sz="28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Potential Sequala</a:t>
            </a:r>
            <a:r>
              <a:rPr lang="en-US" sz="20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 </a:t>
            </a:r>
            <a:endParaRPr lang="en-US" sz="20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Observational studies suggest that infantile colic is associated with:</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150000"/>
              </a:lnSpc>
              <a:spcBef>
                <a:spcPts val="0"/>
              </a:spcBef>
              <a:spcAft>
                <a:spcPts val="0"/>
              </a:spcAft>
              <a:buClr>
                <a:srgbClr val="FF66CC"/>
              </a:buClr>
              <a:buFont typeface="Wingdings"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Physical abuse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150000"/>
              </a:lnSpc>
              <a:spcBef>
                <a:spcPts val="0"/>
              </a:spcBef>
              <a:spcAft>
                <a:spcPts val="0"/>
              </a:spcAft>
              <a:buClr>
                <a:srgbClr val="FF66CC"/>
              </a:buClr>
              <a:buFont typeface="Wingdings"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Increased risk of postpartum depression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itchFamily="2" charset="2"/>
              <a:buChar char="ü"/>
            </a:pPr>
            <a:r>
              <a:rPr lang="en-US" sz="2000" dirty="0">
                <a:solidFill>
                  <a:srgbClr val="343541"/>
                </a:solidFill>
                <a:effectLst/>
                <a:latin typeface="Segoe UI" panose="020B0502040204020203" pitchFamily="34" charset="0"/>
                <a:ea typeface="Calibri" panose="020F0502020204030204" pitchFamily="34" charset="0"/>
              </a:rPr>
              <a:t>Early  cessation of breastfeeding</a:t>
            </a:r>
            <a:r>
              <a:rPr lang="en-US" sz="2000" dirty="0">
                <a:effectLst/>
              </a:rPr>
              <a:t> </a:t>
            </a:r>
            <a:endParaRPr lang="en-US" sz="2000" dirty="0"/>
          </a:p>
        </p:txBody>
      </p:sp>
    </p:spTree>
    <p:extLst>
      <p:ext uri="{BB962C8B-B14F-4D97-AF65-F5344CB8AC3E}">
        <p14:creationId xmlns:p14="http://schemas.microsoft.com/office/powerpoint/2010/main" val="838941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58996"/>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6C70735-F633-C0A8-D462-6A8FD86272C6}"/>
              </a:ext>
            </a:extLst>
          </p:cNvPr>
          <p:cNvSpPr txBox="1"/>
          <p:nvPr/>
        </p:nvSpPr>
        <p:spPr>
          <a:xfrm>
            <a:off x="539023" y="2481793"/>
            <a:ext cx="8984805" cy="4091889"/>
          </a:xfrm>
          <a:prstGeom prst="rect">
            <a:avLst/>
          </a:prstGeom>
          <a:noFill/>
        </p:spPr>
        <p:txBody>
          <a:bodyPr wrap="square" rtlCol="0">
            <a:spAutoFit/>
          </a:bodyPr>
          <a:lstStyle/>
          <a:p>
            <a:pPr marL="342900" marR="0" indent="-342900">
              <a:lnSpc>
                <a:spcPct val="150000"/>
              </a:lnSpc>
              <a:spcBef>
                <a:spcPts val="0"/>
              </a:spcBef>
              <a:spcAft>
                <a:spcPts val="0"/>
              </a:spcAft>
              <a:buClr>
                <a:srgbClr val="FF66CC"/>
              </a:buClr>
              <a:buFont typeface="Wingdings" panose="05000000000000000000" pitchFamily="2" charset="2"/>
              <a:buChar char="ü"/>
            </a:pPr>
            <a:r>
              <a:rPr lang="en-US" sz="22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Caregiver support is the mainstay of the management of colic. It may influence the way  the caregiver view their ability to care for their child.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22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Education that colic is not caused by something that they are doing or not doing.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22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Reassurance that the infant is not sick.</a:t>
            </a:r>
            <a:endParaRPr lang="en-US" sz="22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Clr>
                <a:srgbClr val="FF66CC"/>
              </a:buClr>
              <a:buFont typeface="Wingdings" pitchFamily="2" charset="2"/>
              <a:buChar char="ü"/>
            </a:pPr>
            <a:r>
              <a:rPr lang="en-US" sz="22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Education that colic is common and usually resolves spontaneously  by three  to four months of age. </a:t>
            </a:r>
          </a:p>
        </p:txBody>
      </p:sp>
      <p:sp>
        <p:nvSpPr>
          <p:cNvPr id="4" name="TextBox 3">
            <a:extLst>
              <a:ext uri="{FF2B5EF4-FFF2-40B4-BE49-F238E27FC236}">
                <a16:creationId xmlns:a16="http://schemas.microsoft.com/office/drawing/2014/main" id="{4E6D2F9C-118B-A7D9-6748-7F1F76EAD38F}"/>
              </a:ext>
            </a:extLst>
          </p:cNvPr>
          <p:cNvSpPr txBox="1"/>
          <p:nvPr/>
        </p:nvSpPr>
        <p:spPr>
          <a:xfrm>
            <a:off x="539023" y="603124"/>
            <a:ext cx="6105378" cy="707886"/>
          </a:xfrm>
          <a:prstGeom prst="rect">
            <a:avLst/>
          </a:prstGeom>
          <a:noFill/>
        </p:spPr>
        <p:txBody>
          <a:bodyPr wrap="square">
            <a:spAutoFit/>
          </a:bodyPr>
          <a:lstStyle/>
          <a:p>
            <a:pPr marL="0" marR="0">
              <a:spcBef>
                <a:spcPts val="0"/>
              </a:spcBef>
              <a:spcAft>
                <a:spcPts val="0"/>
              </a:spcAft>
            </a:pPr>
            <a:r>
              <a:rPr lang="en-US" sz="40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Management: </a:t>
            </a:r>
          </a:p>
        </p:txBody>
      </p:sp>
      <p:sp>
        <p:nvSpPr>
          <p:cNvPr id="6" name="TextBox 5">
            <a:extLst>
              <a:ext uri="{FF2B5EF4-FFF2-40B4-BE49-F238E27FC236}">
                <a16:creationId xmlns:a16="http://schemas.microsoft.com/office/drawing/2014/main" id="{DCA7839D-C402-0863-6FB6-8DA2750C495F}"/>
              </a:ext>
            </a:extLst>
          </p:cNvPr>
          <p:cNvSpPr txBox="1"/>
          <p:nvPr/>
        </p:nvSpPr>
        <p:spPr>
          <a:xfrm>
            <a:off x="539023" y="1419348"/>
            <a:ext cx="9111413" cy="830997"/>
          </a:xfrm>
          <a:prstGeom prst="rect">
            <a:avLst/>
          </a:prstGeom>
          <a:noFill/>
        </p:spPr>
        <p:txBody>
          <a:bodyPr wrap="square">
            <a:spAutoFit/>
          </a:bodyPr>
          <a:lstStyle/>
          <a:p>
            <a:pPr marL="0" marR="0">
              <a:spcBef>
                <a:spcPts val="0"/>
              </a:spcBef>
              <a:spcAft>
                <a:spcPts val="0"/>
              </a:spcAft>
            </a:pPr>
            <a:r>
              <a:rPr lang="en-US" sz="24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The cause of colic is not known, and no medical intervention has been consistently effective. </a:t>
            </a:r>
            <a:endParaRPr lang="en-US"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93777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315" y="531890"/>
            <a:ext cx="3697571" cy="707886"/>
          </a:xfrm>
          <a:prstGeom prst="rect">
            <a:avLst/>
          </a:prstGeom>
        </p:spPr>
        <p:txBody>
          <a:bodyPr wrap="square">
            <a:spAutoFit/>
          </a:bodyPr>
          <a:lstStyle/>
          <a:p>
            <a:r>
              <a:rPr lang="en-US" sz="4000" b="1" dirty="0">
                <a:solidFill>
                  <a:srgbClr val="FF66CC"/>
                </a:solidFill>
                <a:latin typeface="Segoe UI" panose="020B0502040204020203" pitchFamily="34" charset="0"/>
                <a:ea typeface="Calibri" panose="020F0502020204030204" pitchFamily="34" charset="0"/>
                <a:cs typeface="Arial" panose="020B0604020202020204" pitchFamily="34" charset="0"/>
              </a:rPr>
              <a:t>Management</a:t>
            </a:r>
          </a:p>
        </p:txBody>
      </p:sp>
      <p:sp>
        <p:nvSpPr>
          <p:cNvPr id="5" name="TextBox 4">
            <a:extLst>
              <a:ext uri="{FF2B5EF4-FFF2-40B4-BE49-F238E27FC236}">
                <a16:creationId xmlns:a16="http://schemas.microsoft.com/office/drawing/2014/main" id="{F5B79A76-627A-7207-C804-A89F93CD036D}"/>
              </a:ext>
            </a:extLst>
          </p:cNvPr>
          <p:cNvSpPr txBox="1"/>
          <p:nvPr/>
        </p:nvSpPr>
        <p:spPr>
          <a:xfrm>
            <a:off x="827315" y="1283798"/>
            <a:ext cx="9606001" cy="430887"/>
          </a:xfrm>
          <a:prstGeom prst="rect">
            <a:avLst/>
          </a:prstGeom>
          <a:noFill/>
        </p:spPr>
        <p:txBody>
          <a:bodyPr wrap="square">
            <a:spAutoFit/>
          </a:bodyPr>
          <a:lstStyle/>
          <a:p>
            <a:r>
              <a:rPr lang="en-US" sz="2200" b="1" dirty="0">
                <a:solidFill>
                  <a:srgbClr val="FF0000"/>
                </a:solidFill>
                <a:latin typeface="Segoe UI" panose="020B0502040204020203" pitchFamily="34" charset="0"/>
                <a:ea typeface="Calibri" panose="020F0502020204030204" pitchFamily="34" charset="0"/>
                <a:cs typeface="Arial" panose="020B0604020202020204" pitchFamily="34" charset="0"/>
              </a:rPr>
              <a:t>providing tips for techniques to soothe the baby </a:t>
            </a:r>
            <a:endParaRPr lang="fa-IR" sz="2200" b="1" dirty="0"/>
          </a:p>
        </p:txBody>
      </p:sp>
      <p:sp>
        <p:nvSpPr>
          <p:cNvPr id="9" name="TextBox 8">
            <a:extLst>
              <a:ext uri="{FF2B5EF4-FFF2-40B4-BE49-F238E27FC236}">
                <a16:creationId xmlns:a16="http://schemas.microsoft.com/office/drawing/2014/main" id="{46C1925D-86C4-2F83-C84C-4BA60CBEAB0F}"/>
              </a:ext>
            </a:extLst>
          </p:cNvPr>
          <p:cNvSpPr txBox="1"/>
          <p:nvPr/>
        </p:nvSpPr>
        <p:spPr>
          <a:xfrm>
            <a:off x="827314" y="1904668"/>
            <a:ext cx="9878199" cy="4598631"/>
          </a:xfrm>
          <a:prstGeom prst="rect">
            <a:avLst/>
          </a:prstGeom>
          <a:noFill/>
        </p:spPr>
        <p:txBody>
          <a:bodyPr wrap="square">
            <a:spAutoFit/>
          </a:bodyPr>
          <a:lstStyle/>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Taking the infant for a ride in the car or a walk in a stroller/ buggy.</a:t>
            </a: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Holding the infant or placing them in a front of carrier. </a:t>
            </a:r>
            <a:endParaRPr lang="en-US" sz="2200" dirty="0">
              <a:solidFill>
                <a:srgbClr val="343541"/>
              </a:solidFill>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Rocking the  infant </a:t>
            </a:r>
            <a:endParaRPr lang="en-US" sz="2200" dirty="0">
              <a:solidFill>
                <a:srgbClr val="343541"/>
              </a:solidFill>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changing the scenery ( or minimizing  visual stimuli).</a:t>
            </a:r>
            <a:endParaRPr lang="en-US" sz="2200" dirty="0">
              <a:solidFill>
                <a:srgbClr val="343541"/>
              </a:solidFill>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placing the child in the infant swing. </a:t>
            </a:r>
            <a:endParaRPr lang="en-US" sz="2200" dirty="0">
              <a:solidFill>
                <a:srgbClr val="343541"/>
              </a:solidFill>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providing a warm bath. </a:t>
            </a:r>
            <a:endParaRPr lang="en-US" sz="2200" dirty="0">
              <a:solidFill>
                <a:srgbClr val="343541"/>
              </a:solidFill>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Rubbing the infant abdomen. </a:t>
            </a:r>
            <a:endParaRPr lang="en-US" sz="2200" dirty="0">
              <a:solidFill>
                <a:srgbClr val="343541"/>
              </a:solidFill>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Clr>
                <a:srgbClr val="FF66CC"/>
              </a:buClr>
              <a:buFont typeface="Wingdings" panose="05000000000000000000" pitchFamily="2" charset="2"/>
              <a:buChar char="ü"/>
            </a:pP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Hip healthy swaddling ( with room for hip flexion,  knee flexion, and free  movement of the leg).</a:t>
            </a:r>
            <a:endParaRPr lang="fa-IR" sz="2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5049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D80AF1-6801-2BD1-0DCF-50DDCC6B6EFB}"/>
              </a:ext>
            </a:extLst>
          </p:cNvPr>
          <p:cNvSpPr txBox="1"/>
          <p:nvPr/>
        </p:nvSpPr>
        <p:spPr>
          <a:xfrm>
            <a:off x="464293" y="1796747"/>
            <a:ext cx="9481565" cy="5120889"/>
          </a:xfrm>
          <a:prstGeom prst="rect">
            <a:avLst/>
          </a:prstGeom>
          <a:noFill/>
        </p:spPr>
        <p:txBody>
          <a:bodyPr wrap="square" rtlCol="0">
            <a:spAutoFit/>
          </a:bodyPr>
          <a:lstStyle/>
          <a:p>
            <a:pPr marL="342900" indent="-342900" algn="just">
              <a:lnSpc>
                <a:spcPct val="15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providing "white noise" ( </a:t>
            </a:r>
            <a:r>
              <a:rPr lang="en-US" sz="2000" dirty="0" err="1">
                <a:solidFill>
                  <a:srgbClr val="343541"/>
                </a:solidFill>
                <a:effectLst/>
                <a:latin typeface="Segoe UI" panose="020B0502040204020203" pitchFamily="34" charset="0"/>
                <a:ea typeface="Calibri" panose="020F0502020204030204" pitchFamily="34" charset="0"/>
                <a:cs typeface="Arial" panose="020B0604020202020204" pitchFamily="34" charset="0"/>
              </a:rPr>
              <a:t>eg</a:t>
            </a: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vacuum cleaner, clothes drier,  dishwasher  , commercial white noise generator,  etc.)</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just">
              <a:lnSpc>
                <a:spcPct val="15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Anticholinergic medications should not be used  in Infants younger than  6 mounts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just">
              <a:lnSpc>
                <a:spcPct val="15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Simethicone has not been shown to be better than placebo. It may be interact with treatment in Infants being treated for congenital  hypothyroidism resulting in undertreatment.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just">
              <a:lnSpc>
                <a:spcPct val="15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The evidence is weak about the use of:</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-herbal tea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sugar solution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Gripe water</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5461FD2B-5BD0-AA7B-0BC8-55C1AEBCBF2D}"/>
              </a:ext>
            </a:extLst>
          </p:cNvPr>
          <p:cNvSpPr txBox="1"/>
          <p:nvPr/>
        </p:nvSpPr>
        <p:spPr>
          <a:xfrm>
            <a:off x="464292" y="1180336"/>
            <a:ext cx="9059535" cy="430887"/>
          </a:xfrm>
          <a:prstGeom prst="rect">
            <a:avLst/>
          </a:prstGeom>
          <a:noFill/>
        </p:spPr>
        <p:txBody>
          <a:bodyPr wrap="square" rtlCol="0">
            <a:spAutoFit/>
          </a:bodyPr>
          <a:lstStyle/>
          <a:p>
            <a:r>
              <a:rPr lang="en-US" sz="2200" b="1" dirty="0">
                <a:solidFill>
                  <a:srgbClr val="FF0000"/>
                </a:solidFill>
                <a:latin typeface="Segoe UI" panose="020B0502040204020203" pitchFamily="34" charset="0"/>
                <a:ea typeface="Calibri" panose="020F0502020204030204" pitchFamily="34" charset="0"/>
                <a:cs typeface="Arial" panose="020B0604020202020204" pitchFamily="34" charset="0"/>
              </a:rPr>
              <a:t>P</a:t>
            </a:r>
            <a:r>
              <a:rPr lang="en-US" sz="22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roviding tips for techniques to soothe the baby : </a:t>
            </a:r>
          </a:p>
        </p:txBody>
      </p:sp>
      <p:sp>
        <p:nvSpPr>
          <p:cNvPr id="5" name="TextBox 4">
            <a:extLst>
              <a:ext uri="{FF2B5EF4-FFF2-40B4-BE49-F238E27FC236}">
                <a16:creationId xmlns:a16="http://schemas.microsoft.com/office/drawing/2014/main" id="{68373295-899F-F05D-78CD-194C145BAB0C}"/>
              </a:ext>
            </a:extLst>
          </p:cNvPr>
          <p:cNvSpPr txBox="1"/>
          <p:nvPr/>
        </p:nvSpPr>
        <p:spPr>
          <a:xfrm>
            <a:off x="464293" y="334433"/>
            <a:ext cx="6105378" cy="707886"/>
          </a:xfrm>
          <a:prstGeom prst="rect">
            <a:avLst/>
          </a:prstGeom>
          <a:noFill/>
        </p:spPr>
        <p:txBody>
          <a:bodyPr wrap="square">
            <a:spAutoFit/>
          </a:bodyPr>
          <a:lstStyle/>
          <a:p>
            <a:r>
              <a:rPr lang="en-US" sz="4000" b="1" dirty="0">
                <a:solidFill>
                  <a:srgbClr val="FF66CC"/>
                </a:solidFill>
                <a:latin typeface="Segoe UI" panose="020B0502040204020203" pitchFamily="34" charset="0"/>
                <a:ea typeface="Calibri" panose="020F0502020204030204" pitchFamily="34" charset="0"/>
                <a:cs typeface="Arial" panose="020B0604020202020204" pitchFamily="34" charset="0"/>
              </a:rPr>
              <a:t>Management</a:t>
            </a:r>
            <a:endParaRPr lang="fa-IR" sz="4000" dirty="0"/>
          </a:p>
        </p:txBody>
      </p:sp>
    </p:spTree>
    <p:extLst>
      <p:ext uri="{BB962C8B-B14F-4D97-AF65-F5344CB8AC3E}">
        <p14:creationId xmlns:p14="http://schemas.microsoft.com/office/powerpoint/2010/main" val="839211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701" y="3002747"/>
            <a:ext cx="8750774" cy="3090873"/>
          </a:xfrm>
        </p:spPr>
        <p:txBody>
          <a:bodyPr>
            <a:normAutofit/>
          </a:bodyPr>
          <a:lstStyle/>
          <a:p>
            <a:pPr>
              <a:lnSpc>
                <a:spcPct val="150000"/>
              </a:lnSpc>
            </a:pPr>
            <a:r>
              <a:rPr lang="en-US" sz="2400" b="1" dirty="0">
                <a:solidFill>
                  <a:srgbClr val="FF0000"/>
                </a:solidFill>
                <a:latin typeface="Calibri" panose="020F0502020204030204" pitchFamily="34" charset="0"/>
                <a:ea typeface="Calibri" panose="020F0502020204030204" pitchFamily="34" charset="0"/>
                <a:cs typeface="Arial" panose="020B0604020202020204" pitchFamily="34" charset="0"/>
              </a:rPr>
              <a:t> </a:t>
            </a:r>
            <a:r>
              <a:rPr lang="en-US" sz="2200" dirty="0">
                <a:latin typeface="Calibri" panose="020F0502020204030204" pitchFamily="34" charset="0"/>
                <a:ea typeface="Calibri" panose="020F0502020204030204" pitchFamily="34" charset="0"/>
                <a:cs typeface="Arial" panose="020B0604020202020204" pitchFamily="34" charset="0"/>
              </a:rPr>
              <a:t>may try eliminations of </a:t>
            </a:r>
            <a:r>
              <a:rPr lang="en-US" sz="2200" dirty="0" smtClean="0">
                <a:latin typeface="Calibri" panose="020F0502020204030204" pitchFamily="34" charset="0"/>
                <a:ea typeface="Calibri" panose="020F0502020204030204" pitchFamily="34" charset="0"/>
                <a:cs typeface="Arial" panose="020B0604020202020204" pitchFamily="34" charset="0"/>
              </a:rPr>
              <a:t>milk</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endParaRPr lang="fa-IR" dirty="0"/>
          </a:p>
        </p:txBody>
      </p:sp>
      <p:sp>
        <p:nvSpPr>
          <p:cNvPr id="4" name="TextBox 3">
            <a:extLst>
              <a:ext uri="{FF2B5EF4-FFF2-40B4-BE49-F238E27FC236}">
                <a16:creationId xmlns:a16="http://schemas.microsoft.com/office/drawing/2014/main" id="{A0809B3F-A6CA-4B97-C75B-4194C84EF353}"/>
              </a:ext>
            </a:extLst>
          </p:cNvPr>
          <p:cNvSpPr txBox="1"/>
          <p:nvPr/>
        </p:nvSpPr>
        <p:spPr>
          <a:xfrm>
            <a:off x="402688" y="1126368"/>
            <a:ext cx="6105378" cy="707886"/>
          </a:xfrm>
          <a:prstGeom prst="rect">
            <a:avLst/>
          </a:prstGeom>
          <a:noFill/>
        </p:spPr>
        <p:txBody>
          <a:bodyPr wrap="square">
            <a:spAutoFit/>
          </a:bodyPr>
          <a:lstStyle/>
          <a:p>
            <a:r>
              <a:rPr lang="en-US" sz="4000" b="1" dirty="0">
                <a:solidFill>
                  <a:srgbClr val="FF66CC"/>
                </a:solidFill>
                <a:latin typeface="Segoe UI" panose="020B0502040204020203" pitchFamily="34" charset="0"/>
                <a:ea typeface="Calibri" panose="020F0502020204030204" pitchFamily="34" charset="0"/>
                <a:cs typeface="Arial" panose="020B0604020202020204" pitchFamily="34" charset="0"/>
              </a:rPr>
              <a:t>Management</a:t>
            </a:r>
            <a:endParaRPr lang="fa-IR" sz="4000" dirty="0"/>
          </a:p>
        </p:txBody>
      </p:sp>
      <p:sp>
        <p:nvSpPr>
          <p:cNvPr id="6" name="TextBox 5">
            <a:extLst>
              <a:ext uri="{FF2B5EF4-FFF2-40B4-BE49-F238E27FC236}">
                <a16:creationId xmlns:a16="http://schemas.microsoft.com/office/drawing/2014/main" id="{CC554829-3CB0-F240-7BED-27C47E129B73}"/>
              </a:ext>
            </a:extLst>
          </p:cNvPr>
          <p:cNvSpPr txBox="1"/>
          <p:nvPr/>
        </p:nvSpPr>
        <p:spPr>
          <a:xfrm>
            <a:off x="491701" y="2071506"/>
            <a:ext cx="6105378" cy="430887"/>
          </a:xfrm>
          <a:prstGeom prst="rect">
            <a:avLst/>
          </a:prstGeom>
          <a:noFill/>
        </p:spPr>
        <p:txBody>
          <a:bodyPr wrap="square">
            <a:spAutoFit/>
          </a:bodyPr>
          <a:lstStyle/>
          <a:p>
            <a:r>
              <a:rPr lang="en-US" sz="2200" b="1" dirty="0">
                <a:solidFill>
                  <a:srgbClr val="FF0000"/>
                </a:solidFill>
                <a:latin typeface="Calibri" panose="020F0502020204030204" pitchFamily="34" charset="0"/>
                <a:ea typeface="Calibri" panose="020F0502020204030204" pitchFamily="34" charset="0"/>
                <a:cs typeface="Arial" panose="020B0604020202020204" pitchFamily="34" charset="0"/>
              </a:rPr>
              <a:t>Breastfeeding mothers:</a:t>
            </a:r>
            <a:endParaRPr lang="fa-IR"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7321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523CE2-D192-012A-ACB0-6AF94443F2DA}"/>
              </a:ext>
            </a:extLst>
          </p:cNvPr>
          <p:cNvSpPr txBox="1"/>
          <p:nvPr/>
        </p:nvSpPr>
        <p:spPr>
          <a:xfrm>
            <a:off x="644324" y="1821557"/>
            <a:ext cx="9076452" cy="5036443"/>
          </a:xfrm>
          <a:prstGeom prst="rect">
            <a:avLst/>
          </a:prstGeom>
          <a:noFill/>
        </p:spPr>
        <p:txBody>
          <a:bodyPr wrap="square" rtlCol="0">
            <a:spAutoFit/>
          </a:bodyPr>
          <a:lstStyle/>
          <a:p>
            <a:pPr marL="342900" indent="-342900" algn="just">
              <a:lnSpc>
                <a:spcPct val="20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rPr>
              <a:t>Normal patterns of crying: All Infants, whether or not have colic, cry more during the first three months of life than at any other time.</a:t>
            </a:r>
            <a:r>
              <a:rPr lang="en-US" sz="2000" dirty="0">
                <a:effectLst/>
              </a:rPr>
              <a:t> </a:t>
            </a:r>
          </a:p>
          <a:p>
            <a:pPr marL="342900" indent="-342900" algn="just">
              <a:lnSpc>
                <a:spcPct val="200000"/>
              </a:lnSpc>
              <a:buClr>
                <a:srgbClr val="FF66CC"/>
              </a:buClr>
              <a:buFont typeface="Wingdings" panose="05000000000000000000" pitchFamily="2" charset="2"/>
              <a:buChar char="ü"/>
            </a:pPr>
            <a:endParaRPr lang="en-US" sz="2000" dirty="0">
              <a:effectLst/>
            </a:endParaRPr>
          </a:p>
          <a:p>
            <a:pPr marL="342900" indent="-342900" algn="just">
              <a:lnSpc>
                <a:spcPct val="20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rPr>
              <a:t>crying is a normal part of neurobehavioral development. </a:t>
            </a:r>
          </a:p>
          <a:p>
            <a:pPr marL="342900" indent="-342900" algn="just">
              <a:lnSpc>
                <a:spcPct val="200000"/>
              </a:lnSpc>
              <a:buClr>
                <a:srgbClr val="FF66CC"/>
              </a:buClr>
              <a:buFont typeface="Wingdings" panose="05000000000000000000" pitchFamily="2" charset="2"/>
              <a:buChar char="ü"/>
            </a:pPr>
            <a:endParaRPr lang="en-US" sz="2000" dirty="0">
              <a:solidFill>
                <a:srgbClr val="343541"/>
              </a:solidFill>
              <a:latin typeface="Segoe UI" panose="020B0502040204020203" pitchFamily="34" charset="0"/>
              <a:ea typeface="Calibri" panose="020F0502020204030204" pitchFamily="34" charset="0"/>
            </a:endParaRPr>
          </a:p>
          <a:p>
            <a:pPr marL="342900" indent="-342900" algn="just">
              <a:lnSpc>
                <a:spcPct val="20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The average duration of crying during the first three months of life ranges from 68 to 133 minutes per day.</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200000"/>
              </a:lnSpc>
            </a:pPr>
            <a:endParaRPr lang="en-US" sz="2400" dirty="0"/>
          </a:p>
        </p:txBody>
      </p:sp>
      <p:sp>
        <p:nvSpPr>
          <p:cNvPr id="4" name="TextBox 3">
            <a:extLst>
              <a:ext uri="{FF2B5EF4-FFF2-40B4-BE49-F238E27FC236}">
                <a16:creationId xmlns:a16="http://schemas.microsoft.com/office/drawing/2014/main" id="{262D47FA-777A-1A62-7AC0-CA5626B24A15}"/>
              </a:ext>
            </a:extLst>
          </p:cNvPr>
          <p:cNvSpPr txBox="1"/>
          <p:nvPr/>
        </p:nvSpPr>
        <p:spPr>
          <a:xfrm>
            <a:off x="644324" y="682907"/>
            <a:ext cx="6323635" cy="523220"/>
          </a:xfrm>
          <a:prstGeom prst="rect">
            <a:avLst/>
          </a:prstGeom>
          <a:noFill/>
        </p:spPr>
        <p:txBody>
          <a:bodyPr wrap="square" rtlCol="0">
            <a:spAutoFit/>
          </a:bodyPr>
          <a:lstStyle/>
          <a:p>
            <a:r>
              <a:rPr lang="en-US" sz="2800" b="1" dirty="0">
                <a:solidFill>
                  <a:srgbClr val="FF66CC"/>
                </a:solidFill>
                <a:effectLst>
                  <a:outerShdw blurRad="38100" dist="38100" dir="2700000" algn="tl">
                    <a:srgbClr val="000000">
                      <a:alpha val="43137"/>
                    </a:srgbClr>
                  </a:outerShdw>
                </a:effectLst>
              </a:rPr>
              <a:t>Crying</a:t>
            </a:r>
          </a:p>
        </p:txBody>
      </p:sp>
    </p:spTree>
    <p:extLst>
      <p:ext uri="{BB962C8B-B14F-4D97-AF65-F5344CB8AC3E}">
        <p14:creationId xmlns:p14="http://schemas.microsoft.com/office/powerpoint/2010/main" val="3621934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5" y="2630658"/>
            <a:ext cx="8916908" cy="3090426"/>
          </a:xfrm>
        </p:spPr>
        <p:txBody>
          <a:bodyPr>
            <a:normAutofit/>
          </a:bodyPr>
          <a:lstStyle/>
          <a:p>
            <a:pPr marL="342900" marR="0" indent="-342900">
              <a:lnSpc>
                <a:spcPct val="150000"/>
              </a:lnSpc>
              <a:spcBef>
                <a:spcPts val="0"/>
              </a:spcBef>
              <a:spcAft>
                <a:spcPts val="0"/>
              </a:spcAft>
            </a:pPr>
            <a:r>
              <a:rPr lang="en-US" sz="2200" dirty="0">
                <a:latin typeface="Calibri" panose="020F0502020204030204" pitchFamily="34" charset="0"/>
                <a:ea typeface="Calibri" panose="020F0502020204030204" pitchFamily="34" charset="0"/>
                <a:cs typeface="Arial" panose="020B0604020202020204" pitchFamily="34" charset="0"/>
              </a:rPr>
              <a:t>changing from milk- based to soy - based or other  lactose- free formula  had no </a:t>
            </a:r>
            <a:r>
              <a:rPr lang="en-US" sz="2200" dirty="0" smtClean="0">
                <a:latin typeface="Calibri" panose="020F0502020204030204" pitchFamily="34" charset="0"/>
                <a:ea typeface="Calibri" panose="020F0502020204030204" pitchFamily="34" charset="0"/>
                <a:cs typeface="Arial" panose="020B0604020202020204" pitchFamily="34" charset="0"/>
              </a:rPr>
              <a:t>effect </a:t>
            </a:r>
            <a:r>
              <a:rPr lang="en-US" sz="2200" dirty="0">
                <a:latin typeface="Calibri" panose="020F0502020204030204" pitchFamily="34" charset="0"/>
                <a:ea typeface="Calibri" panose="020F0502020204030204" pitchFamily="34" charset="0"/>
                <a:cs typeface="Arial" panose="020B0604020202020204" pitchFamily="34" charset="0"/>
              </a:rPr>
              <a:t>in </a:t>
            </a:r>
            <a:r>
              <a:rPr lang="en-US" sz="2200" dirty="0" smtClean="0">
                <a:latin typeface="Calibri" panose="020F0502020204030204" pitchFamily="34" charset="0"/>
                <a:ea typeface="Calibri" panose="020F0502020204030204" pitchFamily="34" charset="0"/>
                <a:cs typeface="Arial" panose="020B0604020202020204" pitchFamily="34" charset="0"/>
              </a:rPr>
              <a:t>most </a:t>
            </a:r>
            <a:r>
              <a:rPr lang="en-US" sz="2200" dirty="0">
                <a:latin typeface="Calibri" panose="020F0502020204030204" pitchFamily="34" charset="0"/>
                <a:ea typeface="Calibri" panose="020F0502020204030204" pitchFamily="34" charset="0"/>
                <a:cs typeface="Arial" panose="020B0604020202020204" pitchFamily="34" charset="0"/>
              </a:rPr>
              <a:t>studies. </a:t>
            </a:r>
            <a:br>
              <a:rPr lang="en-US" sz="2200" dirty="0">
                <a:latin typeface="Calibri" panose="020F0502020204030204" pitchFamily="34" charset="0"/>
                <a:ea typeface="Calibri" panose="020F0502020204030204" pitchFamily="34" charset="0"/>
                <a:cs typeface="Arial" panose="020B0604020202020204" pitchFamily="34" charset="0"/>
              </a:rPr>
            </a:br>
            <a:r>
              <a:rPr lang="en-US" sz="2200" dirty="0">
                <a:latin typeface="Calibri" panose="020F0502020204030204" pitchFamily="34" charset="0"/>
                <a:ea typeface="Calibri" panose="020F0502020204030204" pitchFamily="34" charset="0"/>
                <a:cs typeface="Arial" panose="020B0604020202020204" pitchFamily="34" charset="0"/>
              </a:rPr>
              <a:t>A protein  hydrolase  formula may  moderately improve symptoms.</a:t>
            </a:r>
            <a:endParaRPr lang="fa-IR" dirty="0"/>
          </a:p>
        </p:txBody>
      </p:sp>
      <p:sp>
        <p:nvSpPr>
          <p:cNvPr id="4" name="TextBox 3">
            <a:extLst>
              <a:ext uri="{FF2B5EF4-FFF2-40B4-BE49-F238E27FC236}">
                <a16:creationId xmlns:a16="http://schemas.microsoft.com/office/drawing/2014/main" id="{8B241428-ED5B-4E3B-63A6-2ADDDC7CDDAB}"/>
              </a:ext>
            </a:extLst>
          </p:cNvPr>
          <p:cNvSpPr txBox="1"/>
          <p:nvPr/>
        </p:nvSpPr>
        <p:spPr>
          <a:xfrm>
            <a:off x="522515" y="1583741"/>
            <a:ext cx="6105378" cy="430887"/>
          </a:xfrm>
          <a:prstGeom prst="rect">
            <a:avLst/>
          </a:prstGeom>
          <a:noFill/>
        </p:spPr>
        <p:txBody>
          <a:bodyPr wrap="square">
            <a:spAutoFit/>
          </a:bodyPr>
          <a:lstStyle/>
          <a:p>
            <a:r>
              <a:rPr lang="en-US" sz="2200" b="1" dirty="0">
                <a:solidFill>
                  <a:srgbClr val="FF0000"/>
                </a:solidFill>
                <a:latin typeface="Calibri" panose="020F0502020204030204" pitchFamily="34" charset="0"/>
                <a:ea typeface="Calibri" panose="020F0502020204030204" pitchFamily="34" charset="0"/>
                <a:cs typeface="Arial" panose="020B0604020202020204" pitchFamily="34" charset="0"/>
              </a:rPr>
              <a:t>For formula-fed  Infants</a:t>
            </a:r>
            <a:r>
              <a:rPr lang="en-US" sz="2200" dirty="0">
                <a:solidFill>
                  <a:srgbClr val="FF0000"/>
                </a:solidFill>
                <a:latin typeface="Calibri" panose="020F0502020204030204" pitchFamily="34" charset="0"/>
                <a:ea typeface="Calibri" panose="020F0502020204030204" pitchFamily="34" charset="0"/>
                <a:cs typeface="Arial" panose="020B0604020202020204" pitchFamily="34" charset="0"/>
              </a:rPr>
              <a:t>:</a:t>
            </a:r>
            <a:endParaRPr lang="fa-IR" sz="2200" dirty="0">
              <a:solidFill>
                <a:srgbClr val="FF0000"/>
              </a:solidFill>
            </a:endParaRPr>
          </a:p>
        </p:txBody>
      </p:sp>
      <p:sp>
        <p:nvSpPr>
          <p:cNvPr id="6" name="TextBox 5">
            <a:extLst>
              <a:ext uri="{FF2B5EF4-FFF2-40B4-BE49-F238E27FC236}">
                <a16:creationId xmlns:a16="http://schemas.microsoft.com/office/drawing/2014/main" id="{D9DD4E88-079E-BC22-AAE1-5663A2E03BF0}"/>
              </a:ext>
            </a:extLst>
          </p:cNvPr>
          <p:cNvSpPr txBox="1"/>
          <p:nvPr/>
        </p:nvSpPr>
        <p:spPr>
          <a:xfrm>
            <a:off x="522515" y="875855"/>
            <a:ext cx="6105378" cy="707886"/>
          </a:xfrm>
          <a:prstGeom prst="rect">
            <a:avLst/>
          </a:prstGeom>
          <a:noFill/>
        </p:spPr>
        <p:txBody>
          <a:bodyPr wrap="square">
            <a:spAutoFit/>
          </a:bodyPr>
          <a:lstStyle/>
          <a:p>
            <a:r>
              <a:rPr lang="en-US" sz="4000" b="1" dirty="0">
                <a:solidFill>
                  <a:srgbClr val="FF66CC"/>
                </a:solidFill>
                <a:latin typeface="Segoe UI" panose="020B0502040204020203" pitchFamily="34" charset="0"/>
                <a:ea typeface="Calibri" panose="020F0502020204030204" pitchFamily="34" charset="0"/>
                <a:cs typeface="Arial" panose="020B0604020202020204" pitchFamily="34" charset="0"/>
              </a:rPr>
              <a:t>Management</a:t>
            </a:r>
            <a:endParaRPr lang="fa-IR" sz="4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050" y="477430"/>
            <a:ext cx="8845124" cy="720191"/>
          </a:xfrm>
        </p:spPr>
        <p:txBody>
          <a:bodyPr/>
          <a:lstStyle/>
          <a:p>
            <a:r>
              <a:rPr lang="en-US" b="1" dirty="0">
                <a:solidFill>
                  <a:srgbClr val="FF66CC"/>
                </a:solidFill>
                <a:latin typeface="Segoe UI" panose="020B0502040204020203" pitchFamily="34" charset="0"/>
                <a:ea typeface="Calibri" panose="020F0502020204030204" pitchFamily="34" charset="0"/>
                <a:cs typeface="Arial" panose="020B0604020202020204" pitchFamily="34" charset="0"/>
              </a:rPr>
              <a:t>Management</a:t>
            </a:r>
            <a:endParaRPr lang="fa-IR" dirty="0"/>
          </a:p>
        </p:txBody>
      </p:sp>
      <p:sp>
        <p:nvSpPr>
          <p:cNvPr id="3" name="Rectangle 2"/>
          <p:cNvSpPr/>
          <p:nvPr/>
        </p:nvSpPr>
        <p:spPr>
          <a:xfrm>
            <a:off x="502325" y="1116129"/>
            <a:ext cx="2464136" cy="369332"/>
          </a:xfrm>
          <a:prstGeom prst="rect">
            <a:avLst/>
          </a:prstGeom>
        </p:spPr>
        <p:txBody>
          <a:bodyPr wrap="none">
            <a:spAutoFit/>
          </a:bodyPr>
          <a:lstStyle/>
          <a:p>
            <a:r>
              <a:rPr lang="en-US" b="1" i="1" dirty="0"/>
              <a:t>Lactobacillus </a:t>
            </a:r>
            <a:r>
              <a:rPr lang="en-US" b="1" i="1" dirty="0" err="1" smtClean="0"/>
              <a:t>reuteri</a:t>
            </a:r>
            <a:endParaRPr lang="en-US" dirty="0"/>
          </a:p>
        </p:txBody>
      </p:sp>
      <p:sp>
        <p:nvSpPr>
          <p:cNvPr id="4" name="Rectangle 3"/>
          <p:cNvSpPr/>
          <p:nvPr/>
        </p:nvSpPr>
        <p:spPr>
          <a:xfrm>
            <a:off x="502325" y="1485461"/>
            <a:ext cx="8641675" cy="646331"/>
          </a:xfrm>
          <a:prstGeom prst="rect">
            <a:avLst/>
          </a:prstGeom>
        </p:spPr>
        <p:txBody>
          <a:bodyPr wrap="square">
            <a:spAutoFit/>
          </a:bodyPr>
          <a:lstStyle/>
          <a:p>
            <a:r>
              <a:rPr lang="en-US" dirty="0"/>
              <a:t> </a:t>
            </a:r>
            <a:r>
              <a:rPr lang="en-US" dirty="0" smtClean="0"/>
              <a:t>There </a:t>
            </a:r>
            <a:r>
              <a:rPr lang="en-US" dirty="0"/>
              <a:t>is evidence from randomized trials that treatment with </a:t>
            </a:r>
            <a:r>
              <a:rPr lang="en-US" i="1" dirty="0"/>
              <a:t>L. </a:t>
            </a:r>
            <a:r>
              <a:rPr lang="en-US" i="1" dirty="0" err="1"/>
              <a:t>reuteri</a:t>
            </a:r>
            <a:r>
              <a:rPr lang="en-US" dirty="0"/>
              <a:t> DSM 17938 is associated with decreased crying </a:t>
            </a:r>
            <a:r>
              <a:rPr lang="en-US" dirty="0" smtClean="0"/>
              <a:t>time.</a:t>
            </a:r>
            <a:endParaRPr lang="en-US" dirty="0"/>
          </a:p>
        </p:txBody>
      </p:sp>
      <p:sp>
        <p:nvSpPr>
          <p:cNvPr id="5" name="Rectangle 4"/>
          <p:cNvSpPr/>
          <p:nvPr/>
        </p:nvSpPr>
        <p:spPr>
          <a:xfrm>
            <a:off x="502325" y="2131792"/>
            <a:ext cx="8641675" cy="1477328"/>
          </a:xfrm>
          <a:prstGeom prst="rect">
            <a:avLst/>
          </a:prstGeom>
        </p:spPr>
        <p:txBody>
          <a:bodyPr wrap="square">
            <a:spAutoFit/>
          </a:bodyPr>
          <a:lstStyle/>
          <a:p>
            <a:r>
              <a:rPr lang="en-US" dirty="0"/>
              <a:t>In an individual patient data meta-analysis of four randomized trials (345 infants</a:t>
            </a:r>
            <a:r>
              <a:rPr lang="en-US" dirty="0" smtClean="0"/>
              <a:t>),</a:t>
            </a:r>
            <a:r>
              <a:rPr lang="en-US" dirty="0"/>
              <a:t> </a:t>
            </a:r>
            <a:r>
              <a:rPr lang="en-US" i="1" dirty="0"/>
              <a:t>L. </a:t>
            </a:r>
            <a:r>
              <a:rPr lang="en-US" i="1" dirty="0" err="1"/>
              <a:t>reuteri</a:t>
            </a:r>
            <a:r>
              <a:rPr lang="en-US" dirty="0"/>
              <a:t> DSM 17938 100 million colony-forming units per day decreased crying/fussing time on Day 21 compared with placebo (adjusted mean difference in change from baseline -25 minutes [95% CI -47 to -4 minutes</a:t>
            </a:r>
            <a:r>
              <a:rPr lang="en-US" dirty="0" smtClean="0"/>
              <a:t>])</a:t>
            </a:r>
          </a:p>
          <a:p>
            <a:endParaRPr lang="en-US" dirty="0"/>
          </a:p>
        </p:txBody>
      </p:sp>
      <p:sp>
        <p:nvSpPr>
          <p:cNvPr id="6" name="Rectangle 5"/>
          <p:cNvSpPr/>
          <p:nvPr/>
        </p:nvSpPr>
        <p:spPr>
          <a:xfrm>
            <a:off x="566443" y="3844497"/>
            <a:ext cx="8577558" cy="369332"/>
          </a:xfrm>
          <a:prstGeom prst="rect">
            <a:avLst/>
          </a:prstGeom>
        </p:spPr>
        <p:txBody>
          <a:bodyPr wrap="square">
            <a:spAutoFit/>
          </a:bodyPr>
          <a:lstStyle/>
          <a:p>
            <a:r>
              <a:rPr lang="en-US" dirty="0"/>
              <a:t>All of the trials included in the meta-analysis reported no adverse effects.</a:t>
            </a:r>
          </a:p>
        </p:txBody>
      </p:sp>
    </p:spTree>
    <p:extLst>
      <p:ext uri="{BB962C8B-B14F-4D97-AF65-F5344CB8AC3E}">
        <p14:creationId xmlns:p14="http://schemas.microsoft.com/office/powerpoint/2010/main" val="3857652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solidFill>
                  <a:srgbClr val="232323"/>
                </a:solidFill>
                <a:latin typeface="noto sans"/>
              </a:rPr>
              <a:t>CONCLUSIONS:</a:t>
            </a:r>
            <a:br>
              <a:rPr lang="en-US" sz="2400" dirty="0" smtClean="0">
                <a:solidFill>
                  <a:srgbClr val="232323"/>
                </a:solidFill>
                <a:latin typeface="noto sans"/>
              </a:rPr>
            </a:br>
            <a:r>
              <a:rPr lang="en-US" sz="2400" dirty="0" smtClean="0">
                <a:solidFill>
                  <a:srgbClr val="232323"/>
                </a:solidFill>
                <a:latin typeface="noto sans"/>
              </a:rPr>
              <a:t>Lactobacillus </a:t>
            </a:r>
            <a:r>
              <a:rPr lang="en-US" sz="2400" dirty="0" err="1">
                <a:solidFill>
                  <a:srgbClr val="232323"/>
                </a:solidFill>
                <a:latin typeface="noto sans"/>
              </a:rPr>
              <a:t>reuteri</a:t>
            </a:r>
            <a:r>
              <a:rPr lang="en-US" sz="2400" dirty="0">
                <a:solidFill>
                  <a:srgbClr val="232323"/>
                </a:solidFill>
                <a:latin typeface="noto sans"/>
              </a:rPr>
              <a:t> possibly increased the effectiveness of treatment for infantile colic and decreased crying time at two to three weeks without causing adverse events. However, these protective roles are usurped by gradual physiological improvements</a:t>
            </a:r>
            <a:r>
              <a:rPr lang="en-US" sz="2400" dirty="0" smtClean="0">
                <a:solidFill>
                  <a:srgbClr val="232323"/>
                </a:solidFill>
                <a:latin typeface="noto sans"/>
              </a:rPr>
              <a:t>.</a:t>
            </a:r>
            <a:endParaRPr lang="en-US" sz="2400" dirty="0"/>
          </a:p>
        </p:txBody>
      </p:sp>
    </p:spTree>
    <p:extLst>
      <p:ext uri="{BB962C8B-B14F-4D97-AF65-F5344CB8AC3E}">
        <p14:creationId xmlns:p14="http://schemas.microsoft.com/office/powerpoint/2010/main" val="1743036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28283" y="1569855"/>
            <a:ext cx="8415717" cy="1477328"/>
          </a:xfrm>
          <a:prstGeom prst="rect">
            <a:avLst/>
          </a:prstGeom>
        </p:spPr>
        <p:txBody>
          <a:bodyPr wrap="square">
            <a:spAutoFit/>
          </a:bodyPr>
          <a:lstStyle/>
          <a:p>
            <a:r>
              <a:rPr lang="en-US" b="1" dirty="0" smtClean="0"/>
              <a:t>Other probiotics</a:t>
            </a:r>
            <a:endParaRPr lang="en-US" dirty="0"/>
          </a:p>
          <a:p>
            <a:endParaRPr lang="en-US" dirty="0"/>
          </a:p>
          <a:p>
            <a:endParaRPr lang="en-US" dirty="0"/>
          </a:p>
          <a:p>
            <a:r>
              <a:rPr lang="en-US" dirty="0" smtClean="0"/>
              <a:t> </a:t>
            </a:r>
            <a:r>
              <a:rPr lang="en-US" dirty="0"/>
              <a:t>We do not suggest probiotics other than </a:t>
            </a:r>
            <a:r>
              <a:rPr lang="en-US" i="1" dirty="0"/>
              <a:t>L. </a:t>
            </a:r>
            <a:r>
              <a:rPr lang="en-US" i="1" dirty="0" err="1"/>
              <a:t>reuteri</a:t>
            </a:r>
            <a:r>
              <a:rPr lang="en-US" dirty="0"/>
              <a:t> for the routine management of colic in formula-fed or breastfed infants.</a:t>
            </a:r>
          </a:p>
        </p:txBody>
      </p:sp>
      <p:sp>
        <p:nvSpPr>
          <p:cNvPr id="4" name="Title 3">
            <a:extLst>
              <a:ext uri="{FF2B5EF4-FFF2-40B4-BE49-F238E27FC236}">
                <a16:creationId xmlns:a16="http://schemas.microsoft.com/office/drawing/2014/main" id="{68373295-899F-F05D-78CD-194C145BAB0C}"/>
              </a:ext>
            </a:extLst>
          </p:cNvPr>
          <p:cNvSpPr txBox="1">
            <a:spLocks noGrp="1"/>
          </p:cNvSpPr>
          <p:nvPr>
            <p:ph type="title"/>
          </p:nvPr>
        </p:nvSpPr>
        <p:spPr>
          <a:xfrm>
            <a:off x="677334" y="617692"/>
            <a:ext cx="8596668" cy="1320800"/>
          </a:xfrm>
          <a:prstGeom prst="rect">
            <a:avLst/>
          </a:prstGeom>
          <a:noFill/>
        </p:spPr>
        <p:txBody>
          <a:bodyPr wrap="square">
            <a:spAutoFit/>
          </a:bodyPr>
          <a:lstStyle/>
          <a:p>
            <a:r>
              <a:rPr lang="en-US" sz="4000" b="1" dirty="0">
                <a:solidFill>
                  <a:srgbClr val="FF66CC"/>
                </a:solidFill>
                <a:latin typeface="Segoe UI" panose="020B0502040204020203" pitchFamily="34" charset="0"/>
                <a:ea typeface="Calibri" panose="020F0502020204030204" pitchFamily="34" charset="0"/>
                <a:cs typeface="Arial" panose="020B0604020202020204" pitchFamily="34" charset="0"/>
              </a:rPr>
              <a:t>Management</a:t>
            </a:r>
            <a:endParaRPr lang="fa-IR" sz="4000" dirty="0"/>
          </a:p>
        </p:txBody>
      </p:sp>
    </p:spTree>
    <p:extLst>
      <p:ext uri="{BB962C8B-B14F-4D97-AF65-F5344CB8AC3E}">
        <p14:creationId xmlns:p14="http://schemas.microsoft.com/office/powerpoint/2010/main" val="1786309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630" y="2362703"/>
            <a:ext cx="9096214" cy="3294741"/>
          </a:xfrm>
        </p:spPr>
        <p:txBody>
          <a:bodyPr>
            <a:normAutofit fontScale="90000"/>
          </a:bodyPr>
          <a:lstStyle/>
          <a:p>
            <a:pPr>
              <a:lnSpc>
                <a:spcPct val="200000"/>
              </a:lnSpc>
            </a:pPr>
            <a:r>
              <a:rPr lang="en-US" sz="2800" dirty="0">
                <a:solidFill>
                  <a:srgbClr val="FF0000"/>
                </a:solidFill>
                <a:latin typeface="Segoe UI" panose="020B0502040204020203" pitchFamily="34" charset="0"/>
                <a:ea typeface="Calibri" panose="020F0502020204030204" pitchFamily="34" charset="0"/>
                <a:cs typeface="Arial" panose="020B0604020202020204" pitchFamily="34" charset="0"/>
              </a:rPr>
              <a:t>Caregiver support is the mainstay of the management of colic. It may influence the way  the caregiver view their ability to care for their child. </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endParaRPr lang="fa-IR" dirty="0"/>
          </a:p>
        </p:txBody>
      </p:sp>
      <p:sp>
        <p:nvSpPr>
          <p:cNvPr id="3" name="TextBox 2">
            <a:extLst>
              <a:ext uri="{FF2B5EF4-FFF2-40B4-BE49-F238E27FC236}">
                <a16:creationId xmlns:a16="http://schemas.microsoft.com/office/drawing/2014/main" id="{6D4E91BC-59EF-804C-EB82-06954A3AA7DB}"/>
              </a:ext>
            </a:extLst>
          </p:cNvPr>
          <p:cNvSpPr txBox="1"/>
          <p:nvPr/>
        </p:nvSpPr>
        <p:spPr>
          <a:xfrm>
            <a:off x="638629" y="984852"/>
            <a:ext cx="7605039" cy="707886"/>
          </a:xfrm>
          <a:prstGeom prst="rect">
            <a:avLst/>
          </a:prstGeom>
          <a:noFill/>
        </p:spPr>
        <p:txBody>
          <a:bodyPr wrap="square" rtlCol="1">
            <a:spAutoFit/>
          </a:bodyPr>
          <a:lstStyle/>
          <a:p>
            <a:r>
              <a:rPr lang="en-US" sz="4000" dirty="0">
                <a:solidFill>
                  <a:srgbClr val="FF66CC"/>
                </a:solidFill>
                <a:latin typeface="Britannic Bold" panose="020B0903060703020204" pitchFamily="34" charset="0"/>
              </a:rPr>
              <a:t>Final point </a:t>
            </a:r>
            <a:endParaRPr lang="fa-IR" sz="4000" dirty="0">
              <a:solidFill>
                <a:srgbClr val="FF66CC"/>
              </a:solidFill>
              <a:latin typeface="Britannic Bold" panose="020B0903060703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43" y="2031999"/>
            <a:ext cx="8302171" cy="1756229"/>
          </a:xfrm>
        </p:spPr>
        <p:txBody>
          <a:bodyPr>
            <a:normAutofit fontScale="90000"/>
          </a:bodyPr>
          <a:lstStyle/>
          <a:p>
            <a:r>
              <a:rPr lang="en-US" sz="4400" b="1" dirty="0" smtClean="0"/>
              <a:t>Thanks for your attention</a:t>
            </a:r>
            <a:r>
              <a:rPr lang="fa-IR" sz="4400" b="1" dirty="0" smtClean="0"/>
              <a:t>      </a:t>
            </a:r>
            <a:r>
              <a:rPr lang="en-US" sz="4400" b="1" dirty="0" smtClean="0"/>
              <a:t/>
            </a:r>
            <a:br>
              <a:rPr lang="en-US" sz="4400" b="1" dirty="0" smtClean="0"/>
            </a:br>
            <a:r>
              <a:rPr lang="en-US" sz="4400" b="1" dirty="0" smtClean="0"/>
              <a:t/>
            </a:r>
            <a:br>
              <a:rPr lang="en-US" sz="4400" b="1" dirty="0" smtClean="0"/>
            </a:br>
            <a:endParaRPr lang="fa-IR"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66024"/>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495A9-6DA9-795A-A212-6490BCD7B393}"/>
              </a:ext>
            </a:extLst>
          </p:cNvPr>
          <p:cNvSpPr>
            <a:spLocks noGrp="1"/>
          </p:cNvSpPr>
          <p:nvPr>
            <p:ph type="title"/>
          </p:nvPr>
        </p:nvSpPr>
        <p:spPr>
          <a:xfrm>
            <a:off x="537258" y="122057"/>
            <a:ext cx="10515600" cy="1325563"/>
          </a:xfrm>
        </p:spPr>
        <p:txBody>
          <a:bodyPr>
            <a:normAutofit/>
          </a:bodyPr>
          <a:lstStyle/>
          <a:p>
            <a:r>
              <a:rPr lang="en-US" sz="3600" b="1" dirty="0">
                <a:solidFill>
                  <a:srgbClr val="FF66CC"/>
                </a:solidFill>
                <a:latin typeface="+mn-lt"/>
              </a:rPr>
              <a:t>Colic</a:t>
            </a:r>
          </a:p>
        </p:txBody>
      </p:sp>
      <p:sp>
        <p:nvSpPr>
          <p:cNvPr id="3" name="TextBox 2">
            <a:extLst>
              <a:ext uri="{FF2B5EF4-FFF2-40B4-BE49-F238E27FC236}">
                <a16:creationId xmlns:a16="http://schemas.microsoft.com/office/drawing/2014/main" id="{669894AF-3DC5-132C-A0C6-8C6715C5393A}"/>
              </a:ext>
            </a:extLst>
          </p:cNvPr>
          <p:cNvSpPr txBox="1"/>
          <p:nvPr/>
        </p:nvSpPr>
        <p:spPr>
          <a:xfrm>
            <a:off x="467327" y="1008978"/>
            <a:ext cx="9154975" cy="4840043"/>
          </a:xfrm>
          <a:prstGeom prst="rect">
            <a:avLst/>
          </a:prstGeom>
          <a:noFill/>
        </p:spPr>
        <p:txBody>
          <a:bodyPr wrap="square" rtlCol="0">
            <a:spAutoFit/>
          </a:bodyPr>
          <a:lstStyle/>
          <a:p>
            <a:pPr marL="0" marR="0" algn="just">
              <a:lnSpc>
                <a:spcPct val="200000"/>
              </a:lnSpc>
              <a:spcBef>
                <a:spcPts val="0"/>
              </a:spcBef>
              <a:spcAft>
                <a:spcPts val="0"/>
              </a:spcAft>
            </a:pPr>
            <a:r>
              <a:rPr lang="en-US" b="1" dirty="0">
                <a:solidFill>
                  <a:srgbClr val="FF0000"/>
                </a:solidFill>
                <a:latin typeface="Segoe UI" panose="020B0502040204020203" pitchFamily="34" charset="0"/>
                <a:ea typeface="Calibri" panose="020F0502020204030204" pitchFamily="34" charset="0"/>
                <a:cs typeface="Arial" panose="020B0604020202020204" pitchFamily="34" charset="0"/>
              </a:rPr>
              <a:t>Definition</a:t>
            </a: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 :</a:t>
            </a:r>
            <a:endParaRPr lang="en-US" sz="18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200000"/>
              </a:lnSpc>
              <a:spcBef>
                <a:spcPts val="0"/>
              </a:spcBef>
              <a:spcAft>
                <a:spcPts val="0"/>
              </a:spcAft>
              <a:buClr>
                <a:srgbClr val="FF66CC"/>
              </a:buClr>
              <a:buFont typeface="Wingdings" panose="05000000000000000000"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Colic is a spasmodic contractions of smooth muscle causing pain and discomfort.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200000"/>
              </a:lnSpc>
              <a:spcBef>
                <a:spcPts val="0"/>
              </a:spcBef>
              <a:spcAft>
                <a:spcPts val="0"/>
              </a:spcAft>
              <a:buClr>
                <a:srgbClr val="FF66CC"/>
              </a:buClr>
              <a:buFont typeface="Wingdings" panose="05000000000000000000"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It can be experienced in many organs, such as the gastrointestinal or genitourinary tract, and at all  ages.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200000"/>
              </a:lnSpc>
              <a:spcBef>
                <a:spcPts val="0"/>
              </a:spcBef>
              <a:spcAft>
                <a:spcPts val="0"/>
              </a:spcAft>
              <a:buClr>
                <a:srgbClr val="FF66CC"/>
              </a:buClr>
              <a:buFont typeface="Wingdings" panose="05000000000000000000"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The term colic is used in reference to infant.</a:t>
            </a:r>
          </a:p>
          <a:p>
            <a:pPr marL="285750" indent="-285750" algn="just">
              <a:lnSpc>
                <a:spcPct val="200000"/>
              </a:lnSpc>
              <a:buClr>
                <a:srgbClr val="FF66CC"/>
              </a:buClr>
              <a:buFont typeface="Wingdings" panose="05000000000000000000" pitchFamily="2" charset="2"/>
              <a:buChar char="ü"/>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There is no standard definition for the term colic.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200000"/>
              </a:lnSpc>
              <a:spcBef>
                <a:spcPts val="0"/>
              </a:spcBef>
              <a:spcAft>
                <a:spcPts val="0"/>
              </a:spcAft>
              <a:buClr>
                <a:srgbClr val="FF66CC"/>
              </a:buClr>
              <a:buFont typeface="Wingdings" panose="05000000000000000000" pitchFamily="2" charset="2"/>
              <a:buChar char="ü"/>
            </a:pPr>
            <a:r>
              <a:rPr lang="en-US" dirty="0">
                <a:solidFill>
                  <a:srgbClr val="343541"/>
                </a:solidFill>
                <a:latin typeface="Segoe UI" panose="020B0502040204020203" pitchFamily="34" charset="0"/>
                <a:ea typeface="Calibri" panose="020F0502020204030204" pitchFamily="34" charset="0"/>
              </a:rPr>
              <a:t>W</a:t>
            </a:r>
            <a:r>
              <a:rPr lang="en-US" sz="1800" dirty="0">
                <a:solidFill>
                  <a:srgbClr val="343541"/>
                </a:solidFill>
                <a:effectLst/>
                <a:latin typeface="Segoe UI" panose="020B0502040204020203" pitchFamily="34" charset="0"/>
                <a:ea typeface="Calibri" panose="020F0502020204030204" pitchFamily="34" charset="0"/>
              </a:rPr>
              <a:t>hen an otherwise healthy infant is crying for an excessive long time.</a:t>
            </a:r>
            <a:r>
              <a:rPr lang="en-US" dirty="0">
                <a:effectLst/>
              </a:rPr>
              <a:t> </a:t>
            </a:r>
          </a:p>
          <a:p>
            <a:pPr marR="0">
              <a:lnSpc>
                <a:spcPct val="107000"/>
              </a:lnSpc>
              <a:spcBef>
                <a:spcPts val="0"/>
              </a:spcBef>
              <a:spcAft>
                <a:spcPts val="0"/>
              </a:spcAft>
            </a:pPr>
            <a:endParaRPr lang="en-US" dirty="0">
              <a:solidFill>
                <a:srgbClr val="343541"/>
              </a:solidFill>
              <a:latin typeface="Segoe UI" panose="020B0502040204020203" pitchFamily="34" charset="0"/>
              <a:ea typeface="Calibri" panose="020F0502020204030204" pitchFamily="34" charset="0"/>
              <a:cs typeface="Arial" panose="020B0604020202020204" pitchFamily="34" charset="0"/>
            </a:endParaRPr>
          </a:p>
          <a:p>
            <a:pPr marL="285750" marR="0" indent="-285750">
              <a:lnSpc>
                <a:spcPct val="107000"/>
              </a:lnSpc>
              <a:spcBef>
                <a:spcPts val="0"/>
              </a:spcBef>
              <a:spcAft>
                <a:spcPts val="0"/>
              </a:spcAft>
              <a:buFont typeface="Arial" panose="020B0604020202020204" pitchFamily="34" charset="0"/>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1026" name="Picture 2" descr="What Is Colic? Causes, Remedies and Symptoms of Colic in Babies">
            <a:extLst>
              <a:ext uri="{FF2B5EF4-FFF2-40B4-BE49-F238E27FC236}">
                <a16:creationId xmlns:a16="http://schemas.microsoft.com/office/drawing/2014/main" id="{A974B16E-0EFC-5274-9B1E-74B4AA68B5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5554" y="4477273"/>
            <a:ext cx="3875819" cy="2179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548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62333"/>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D3635B-23FD-1AD8-4D04-A4811E572AFA}"/>
              </a:ext>
            </a:extLst>
          </p:cNvPr>
          <p:cNvSpPr txBox="1"/>
          <p:nvPr/>
        </p:nvSpPr>
        <p:spPr>
          <a:xfrm>
            <a:off x="601885" y="613458"/>
            <a:ext cx="9020418" cy="5909310"/>
          </a:xfrm>
          <a:prstGeom prst="rect">
            <a:avLst/>
          </a:prstGeom>
          <a:noFill/>
        </p:spPr>
        <p:txBody>
          <a:bodyPr wrap="square" rtlCol="0">
            <a:spAutoFit/>
          </a:bodyPr>
          <a:lstStyle/>
          <a:p>
            <a:pPr marL="285750" marR="0" indent="-285750">
              <a:lnSpc>
                <a:spcPct val="150000"/>
              </a:lnSpc>
              <a:spcBef>
                <a:spcPts val="0"/>
              </a:spcBef>
              <a:spcAft>
                <a:spcPts val="0"/>
              </a:spcAft>
              <a:buFont typeface="Arial" panose="020B0604020202020204" pitchFamily="34" charset="0"/>
              <a:buChar char="•"/>
            </a:pPr>
            <a:r>
              <a:rPr lang="en-US" sz="20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The Wessel criteria specify that episode of crying must last for:</a:t>
            </a:r>
            <a:endParaRPr lang="en-US" sz="20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FF0000"/>
                </a:solidFill>
                <a:effectLst/>
                <a:latin typeface="Segoe UI" panose="020B0502040204020203" pitchFamily="34" charset="0"/>
                <a:ea typeface="Calibri" panose="020F0502020204030204" pitchFamily="34" charset="0"/>
                <a:cs typeface="Arial" panose="020B0604020202020204" pitchFamily="34" charset="0"/>
              </a:rPr>
              <a:t>&gt;3</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hours per day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on </a:t>
            </a:r>
            <a:r>
              <a:rPr lang="en-US" sz="1800" dirty="0">
                <a:solidFill>
                  <a:srgbClr val="FF0000"/>
                </a:solidFill>
                <a:effectLst/>
                <a:latin typeface="Segoe UI" panose="020B0502040204020203" pitchFamily="34" charset="0"/>
                <a:ea typeface="Calibri" panose="020F0502020204030204" pitchFamily="34" charset="0"/>
                <a:cs typeface="Arial" panose="020B0604020202020204" pitchFamily="34" charset="0"/>
              </a:rPr>
              <a:t>&gt;3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days a week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for </a:t>
            </a:r>
            <a:r>
              <a:rPr lang="en-US" sz="1800" dirty="0">
                <a:solidFill>
                  <a:srgbClr val="FF0000"/>
                </a:solidFill>
                <a:effectLst/>
                <a:latin typeface="Segoe UI" panose="020B0502040204020203" pitchFamily="34" charset="0"/>
                <a:ea typeface="Calibri" panose="020F0502020204030204" pitchFamily="34" charset="0"/>
                <a:cs typeface="Arial" panose="020B0604020202020204" pitchFamily="34" charset="0"/>
              </a:rPr>
              <a:t>&gt;3</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weeks</a:t>
            </a:r>
          </a:p>
          <a:p>
            <a:pPr marL="0" marR="0">
              <a:lnSpc>
                <a:spcPct val="150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p>
            <a:pPr marL="285750" marR="0" indent="-285750" algn="just">
              <a:lnSpc>
                <a:spcPct val="150000"/>
              </a:lnSpc>
              <a:spcBef>
                <a:spcPts val="0"/>
              </a:spcBef>
              <a:spcAft>
                <a:spcPts val="0"/>
              </a:spcAft>
              <a:buFont typeface="Arial" panose="020B0604020202020204" pitchFamily="34" charset="0"/>
              <a:buChar char="•"/>
            </a:pPr>
            <a:r>
              <a:rPr lang="en-US" sz="20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The Rome 4 criteria:</a:t>
            </a:r>
            <a:endParaRPr lang="en-US" sz="20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Which classify infant colic as a functional gastrointestinal disorder in Infants from birth to  5 months of age, require all of the following: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1- </a:t>
            </a:r>
            <a:r>
              <a:rPr lang="en-US" sz="1800" dirty="0" smtClean="0">
                <a:solidFill>
                  <a:srgbClr val="343541"/>
                </a:solidFill>
                <a:effectLst/>
                <a:latin typeface="Segoe UI" panose="020B0502040204020203" pitchFamily="34" charset="0"/>
                <a:ea typeface="Calibri" panose="020F0502020204030204" pitchFamily="34" charset="0"/>
                <a:cs typeface="Arial" panose="020B0604020202020204" pitchFamily="34" charset="0"/>
              </a:rPr>
              <a:t>age </a:t>
            </a:r>
            <a:r>
              <a:rPr lang="en-US" sz="1800" dirty="0" smtClean="0">
                <a:solidFill>
                  <a:srgbClr val="FF0000"/>
                </a:solidFill>
                <a:effectLst/>
                <a:latin typeface="Segoe UI" panose="020B0502040204020203" pitchFamily="34" charset="0"/>
                <a:ea typeface="Calibri" panose="020F0502020204030204" pitchFamily="34" charset="0"/>
                <a:cs typeface="Arial" panose="020B0604020202020204" pitchFamily="34" charset="0"/>
              </a:rPr>
              <a:t>&lt;5</a:t>
            </a:r>
            <a:r>
              <a:rPr lang="en-US" dirty="0" smtClean="0">
                <a:solidFill>
                  <a:srgbClr val="FF0000"/>
                </a:solidFill>
                <a:latin typeface="Segoe UI" panose="020B0502040204020203" pitchFamily="34" charset="0"/>
                <a:ea typeface="Calibri" panose="020F0502020204030204" pitchFamily="34" charset="0"/>
                <a:cs typeface="Arial" panose="020B0604020202020204" pitchFamily="34" charset="0"/>
              </a:rPr>
              <a:t> </a:t>
            </a:r>
            <a:r>
              <a:rPr lang="en-US" sz="1800" dirty="0" smtClean="0">
                <a:solidFill>
                  <a:srgbClr val="343541"/>
                </a:solidFill>
                <a:effectLst/>
                <a:latin typeface="Segoe UI" panose="020B0502040204020203" pitchFamily="34" charset="0"/>
                <a:ea typeface="Calibri" panose="020F0502020204030204" pitchFamily="34" charset="0"/>
                <a:cs typeface="Arial" panose="020B0604020202020204" pitchFamily="34" charset="0"/>
              </a:rPr>
              <a:t>months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when the symptoms start and stop.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2 - Recurrent and prolonged periods of crying,  fussing,  or irritability that start and stop without obvious cause and can not be prevented or resolved by caregivers.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095717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74829"/>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89733F-797C-1F00-BFA4-A342FC08FC03}"/>
              </a:ext>
            </a:extLst>
          </p:cNvPr>
          <p:cNvSpPr txBox="1"/>
          <p:nvPr/>
        </p:nvSpPr>
        <p:spPr>
          <a:xfrm>
            <a:off x="548640" y="584613"/>
            <a:ext cx="9158068" cy="5696944"/>
          </a:xfrm>
          <a:prstGeom prst="rect">
            <a:avLst/>
          </a:prstGeom>
          <a:noFill/>
        </p:spPr>
        <p:txBody>
          <a:bodyPr wrap="square" rtlCol="0">
            <a:spAutoFit/>
          </a:bodyPr>
          <a:lstStyle/>
          <a:p>
            <a:pPr marL="0" marR="0">
              <a:lnSpc>
                <a:spcPct val="107000"/>
              </a:lnSpc>
              <a:spcBef>
                <a:spcPts val="0"/>
              </a:spcBef>
              <a:spcAft>
                <a:spcPts val="0"/>
              </a:spcAft>
            </a:pPr>
            <a:r>
              <a:rPr lang="en-US" sz="32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Epidemiology:</a:t>
            </a:r>
            <a:r>
              <a:rPr lang="en-US" sz="2800" b="1" dirty="0">
                <a:solidFill>
                  <a:srgbClr val="343541"/>
                </a:solidFill>
                <a:effectLst/>
                <a:latin typeface="Segoe UI" panose="020B0502040204020203" pitchFamily="34" charset="0"/>
                <a:ea typeface="Calibri" panose="020F0502020204030204" pitchFamily="34" charset="0"/>
                <a:cs typeface="Arial" panose="020B0604020202020204" pitchFamily="34" charset="0"/>
              </a:rPr>
              <a:t> </a:t>
            </a:r>
          </a:p>
          <a:p>
            <a:pPr marL="0" marR="0">
              <a:lnSpc>
                <a:spcPct val="107000"/>
              </a:lnSpc>
              <a:spcBef>
                <a:spcPts val="0"/>
              </a:spcBef>
              <a:spcAft>
                <a:spcPts val="0"/>
              </a:spcAft>
            </a:pPr>
            <a:endParaRPr lang="en-US" sz="2800" b="1"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50000"/>
              </a:lnSpc>
              <a:spcBef>
                <a:spcPts val="0"/>
              </a:spcBef>
              <a:spcAft>
                <a:spcPts val="0"/>
              </a:spcAft>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Prevalence of colic in Infants range from 8 to 40 percent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50000"/>
              </a:lnSpc>
              <a:spcBef>
                <a:spcPts val="0"/>
              </a:spcBef>
              <a:spcAft>
                <a:spcPts val="0"/>
              </a:spcAft>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The incidence of colic does not appear to differ among male and female.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50000"/>
              </a:lnSpc>
              <a:spcBef>
                <a:spcPts val="0"/>
              </a:spcBef>
              <a:spcAft>
                <a:spcPts val="0"/>
              </a:spcAft>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Breast and formula fed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50000"/>
              </a:lnSpc>
              <a:spcBef>
                <a:spcPts val="0"/>
              </a:spcBef>
              <a:spcAft>
                <a:spcPts val="0"/>
              </a:spcAft>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Full term and Preterm Infants.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250000"/>
              </a:lnSpc>
              <a:spcBef>
                <a:spcPts val="0"/>
              </a:spcBef>
              <a:spcAft>
                <a:spcPts val="0"/>
              </a:spcAft>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First born and subsequent born children.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nSpc>
                <a:spcPct val="250000"/>
              </a:lnSpc>
              <a:buClr>
                <a:srgbClr val="FF66CC"/>
              </a:buClr>
              <a:buFont typeface="Wingdings" panose="05000000000000000000" pitchFamily="2" charset="2"/>
              <a:buChar char="ü"/>
            </a:pPr>
            <a:r>
              <a:rPr lang="en-US" sz="2000" dirty="0">
                <a:solidFill>
                  <a:srgbClr val="343541"/>
                </a:solidFill>
                <a:effectLst/>
                <a:latin typeface="Segoe UI" panose="020B0502040204020203" pitchFamily="34" charset="0"/>
                <a:ea typeface="Calibri" panose="020F0502020204030204" pitchFamily="34" charset="0"/>
              </a:rPr>
              <a:t>It appear to be more comm on in industrialized countries and </a:t>
            </a:r>
            <a:r>
              <a:rPr lang="en-US" sz="2000" dirty="0" smtClean="0">
                <a:solidFill>
                  <a:srgbClr val="343541"/>
                </a:solidFill>
                <a:effectLst/>
                <a:latin typeface="Segoe UI" panose="020B0502040204020203" pitchFamily="34" charset="0"/>
                <a:ea typeface="Calibri" panose="020F0502020204030204" pitchFamily="34" charset="0"/>
              </a:rPr>
              <a:t>white </a:t>
            </a:r>
            <a:r>
              <a:rPr lang="en-US" sz="2000" dirty="0">
                <a:solidFill>
                  <a:srgbClr val="343541"/>
                </a:solidFill>
                <a:effectLst/>
                <a:latin typeface="Segoe UI" panose="020B0502040204020203" pitchFamily="34" charset="0"/>
                <a:ea typeface="Calibri" panose="020F0502020204030204" pitchFamily="34" charset="0"/>
              </a:rPr>
              <a:t>Infants</a:t>
            </a:r>
            <a:r>
              <a:rPr lang="en-US" dirty="0">
                <a:solidFill>
                  <a:srgbClr val="343541"/>
                </a:solidFill>
                <a:effectLst/>
                <a:latin typeface="Segoe UI" panose="020B0502040204020203" pitchFamily="34" charset="0"/>
                <a:ea typeface="Calibri" panose="020F0502020204030204" pitchFamily="34" charset="0"/>
              </a:rPr>
              <a:t>.</a:t>
            </a:r>
            <a:r>
              <a:rPr lang="en-US" dirty="0">
                <a:effectLst/>
              </a:rPr>
              <a:t> </a:t>
            </a:r>
            <a:endParaRPr lang="en-US" dirty="0"/>
          </a:p>
        </p:txBody>
      </p:sp>
    </p:spTree>
    <p:extLst>
      <p:ext uri="{BB962C8B-B14F-4D97-AF65-F5344CB8AC3E}">
        <p14:creationId xmlns:p14="http://schemas.microsoft.com/office/powerpoint/2010/main" val="896412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333" y="1231928"/>
            <a:ext cx="10842171" cy="5007429"/>
          </a:xfrm>
        </p:spPr>
        <p:txBody>
          <a:bodyPr>
            <a:normAutofit/>
          </a:bodyPr>
          <a:lstStyle/>
          <a:p>
            <a:pPr marL="0" marR="0">
              <a:lnSpc>
                <a:spcPct val="150000"/>
              </a:lnSpc>
              <a:spcBef>
                <a:spcPts val="0"/>
              </a:spcBef>
              <a:spcAft>
                <a:spcPts val="0"/>
              </a:spcAft>
            </a:pPr>
            <a:r>
              <a:rPr lang="en-US" sz="2800" b="1" dirty="0">
                <a:solidFill>
                  <a:srgbClr val="FF66CC"/>
                </a:solidFill>
                <a:latin typeface="Segoe UI" panose="020B0502040204020203" pitchFamily="34" charset="0"/>
                <a:ea typeface="Calibri" panose="020F0502020204030204" pitchFamily="34" charset="0"/>
                <a:cs typeface="Arial" panose="020B0604020202020204" pitchFamily="34" charset="0"/>
              </a:rPr>
              <a:t>Proposed  Etiologies</a:t>
            </a:r>
            <a:r>
              <a:rPr lang="en-US" sz="2400" b="1" dirty="0">
                <a:solidFill>
                  <a:srgbClr val="FF66CC"/>
                </a:solidFill>
                <a:latin typeface="Segoe UI" panose="020B0502040204020203" pitchFamily="34" charset="0"/>
                <a:ea typeface="Calibri" panose="020F0502020204030204" pitchFamily="34" charset="0"/>
                <a:cs typeface="Arial" panose="020B0604020202020204" pitchFamily="34" charset="0"/>
              </a:rPr>
              <a:t>: </a:t>
            </a:r>
            <a:br>
              <a:rPr lang="en-US" sz="2400" b="1" dirty="0">
                <a:solidFill>
                  <a:srgbClr val="FF66CC"/>
                </a:solidFill>
                <a:latin typeface="Segoe UI" panose="020B0502040204020203" pitchFamily="34" charset="0"/>
                <a:ea typeface="Calibri" panose="020F0502020204030204" pitchFamily="34" charset="0"/>
                <a:cs typeface="Arial" panose="020B0604020202020204" pitchFamily="34" charset="0"/>
              </a:rPr>
            </a:b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
            </a:r>
            <a:b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br>
            <a:r>
              <a:rPr lang="en-US" sz="2400" b="1" dirty="0">
                <a:solidFill>
                  <a:srgbClr val="FF0000"/>
                </a:solidFill>
                <a:latin typeface="Segoe UI" panose="020B0502040204020203" pitchFamily="34" charset="0"/>
                <a:ea typeface="Calibri" panose="020F0502020204030204" pitchFamily="34" charset="0"/>
                <a:cs typeface="Arial" panose="020B0604020202020204" pitchFamily="34" charset="0"/>
              </a:rPr>
              <a:t>The cause of colic is not known</a:t>
            </a: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
            </a:r>
            <a:b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br>
            <a:r>
              <a:rPr lang="en-US" sz="2200" dirty="0">
                <a:solidFill>
                  <a:srgbClr val="343541"/>
                </a:solidFill>
                <a:latin typeface="Segoe UI" panose="020B0502040204020203" pitchFamily="34" charset="0"/>
                <a:ea typeface="Calibri" panose="020F0502020204030204" pitchFamily="34" charset="0"/>
                <a:cs typeface="Arial" panose="020B0604020202020204" pitchFamily="34" charset="0"/>
              </a:rPr>
              <a:t>Gastrointestinal ,biologic ,and psychological etiologies have been proposed</a:t>
            </a: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en-US" dirty="0"/>
              <a:t/>
            </a:r>
            <a:br>
              <a:rPr lang="en-US" dirty="0"/>
            </a:br>
            <a:endParaRPr lang="fa-I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73908"/>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1A6AEFE-3341-D47D-3AF4-55DBF535AD9C}"/>
              </a:ext>
            </a:extLst>
          </p:cNvPr>
          <p:cNvSpPr txBox="1"/>
          <p:nvPr/>
        </p:nvSpPr>
        <p:spPr>
          <a:xfrm>
            <a:off x="615241" y="1900287"/>
            <a:ext cx="8866386" cy="4196470"/>
          </a:xfrm>
          <a:prstGeom prst="rect">
            <a:avLst/>
          </a:prstGeom>
          <a:noFill/>
        </p:spPr>
        <p:txBody>
          <a:bodyPr wrap="square" rtlCol="0">
            <a:spAutoFit/>
          </a:bodyPr>
          <a:lstStyle/>
          <a:p>
            <a:pPr marL="285750" marR="0" indent="-285750">
              <a:lnSpc>
                <a:spcPct val="150000"/>
              </a:lnSpc>
              <a:spcBef>
                <a:spcPts val="0"/>
              </a:spcBef>
              <a:spcAft>
                <a:spcPts val="0"/>
              </a:spcAft>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Fault feeding techniques </a:t>
            </a:r>
            <a:r>
              <a:rPr lang="en-US" sz="1800" b="1" dirty="0">
                <a:solidFill>
                  <a:srgbClr val="343541"/>
                </a:solidFill>
                <a:effectLst/>
                <a:latin typeface="Segoe UI" panose="020B0502040204020203" pitchFamily="34" charset="0"/>
                <a:ea typeface="Calibri" panose="020F0502020204030204" pitchFamily="34" charset="0"/>
                <a:cs typeface="Arial" panose="020B0604020202020204" pitchFamily="34" charset="0"/>
              </a:rPr>
              <a:t>:</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150000"/>
              </a:lnSpc>
              <a:spcBef>
                <a:spcPts val="0"/>
              </a:spcBef>
              <a:spcAft>
                <a:spcPts val="0"/>
              </a:spcAft>
              <a:buFont typeface="+mj-lt"/>
              <a:buAutoNum type="arabicPeriod"/>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Overfeeding , under feeding , and swallowing air.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nSpc>
                <a:spcPct val="150000"/>
              </a:lnSpc>
              <a:buFont typeface="+mj-lt"/>
              <a:buAutoNum type="arabicPeriod"/>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Cow 's milk protein intolerance</a:t>
            </a:r>
            <a:r>
              <a:rPr lang="en-US" sz="1800" dirty="0">
                <a:effectLst/>
                <a:latin typeface="Segoe UI" panose="020B0502040204020203" pitchFamily="34" charset="0"/>
                <a:ea typeface="Calibri" panose="020F0502020204030204" pitchFamily="34" charset="0"/>
                <a:cs typeface="Arial" panose="020B0604020202020204" pitchFamily="34" charset="0"/>
              </a:rPr>
              <a:t>: </a:t>
            </a:r>
            <a:r>
              <a:rPr lang="en-US" sz="1800" dirty="0">
                <a:effectLst/>
                <a:latin typeface="Segoe UI" panose="020B0502040204020203" pitchFamily="34" charset="0"/>
                <a:ea typeface="Calibri" panose="020F0502020204030204" pitchFamily="34" charset="0"/>
              </a:rPr>
              <a:t>A subgroup of  infants with colic may have symptoms that caused by cow's milk protein </a:t>
            </a:r>
            <a:endParaRPr lang="en-US" sz="1800" dirty="0">
              <a:solidFill>
                <a:srgbClr val="FF0000"/>
              </a:solidFill>
              <a:effectLst/>
              <a:latin typeface="Segoe UI" panose="020B0502040204020203" pitchFamily="34" charset="0"/>
              <a:ea typeface="Calibri" panose="020F0502020204030204" pitchFamily="34" charset="0"/>
            </a:endParaRPr>
          </a:p>
          <a:p>
            <a:pPr marL="285750" marR="0" indent="-285750">
              <a:lnSpc>
                <a:spcPct val="150000"/>
              </a:lnSpc>
              <a:spcBef>
                <a:spcPts val="0"/>
              </a:spcBef>
              <a:spcAft>
                <a:spcPts val="0"/>
              </a:spcAft>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Lactose intolerance </a:t>
            </a:r>
            <a:endParaRPr lang="en-US" sz="18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50000"/>
              </a:lnSpc>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Gastrointestinal immaturity:</a:t>
            </a:r>
          </a:p>
          <a:p>
            <a:pPr>
              <a:lnSpc>
                <a:spcPct val="150000"/>
              </a:lnSpc>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It is uncertain whether colic is related to gastrointestinal immaturity and incomplete absorption of carbohydrate in the small intestine,  and unabsorbed carbohydrates by colonic bacteria  produces excessive gas.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pPr>
            <a:endParaRPr lang="en-US" dirty="0"/>
          </a:p>
        </p:txBody>
      </p:sp>
      <p:sp>
        <p:nvSpPr>
          <p:cNvPr id="6" name="TextBox 5">
            <a:extLst>
              <a:ext uri="{FF2B5EF4-FFF2-40B4-BE49-F238E27FC236}">
                <a16:creationId xmlns:a16="http://schemas.microsoft.com/office/drawing/2014/main" id="{D76AE1A2-BAC8-4648-A96E-13D3E964601F}"/>
              </a:ext>
            </a:extLst>
          </p:cNvPr>
          <p:cNvSpPr txBox="1"/>
          <p:nvPr/>
        </p:nvSpPr>
        <p:spPr>
          <a:xfrm>
            <a:off x="615241" y="761243"/>
            <a:ext cx="6105378" cy="833754"/>
          </a:xfrm>
          <a:prstGeom prst="rect">
            <a:avLst/>
          </a:prstGeom>
          <a:noFill/>
        </p:spPr>
        <p:txBody>
          <a:bodyPr wrap="square">
            <a:spAutoFit/>
          </a:bodyPr>
          <a:lstStyle/>
          <a:p>
            <a:pPr marL="0" marR="0">
              <a:lnSpc>
                <a:spcPct val="150000"/>
              </a:lnSpc>
              <a:spcBef>
                <a:spcPts val="0"/>
              </a:spcBef>
              <a:spcAft>
                <a:spcPts val="0"/>
              </a:spcAft>
            </a:pPr>
            <a:r>
              <a:rPr lang="en-US" sz="36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Gastrointestinal factors </a:t>
            </a:r>
            <a:endParaRPr lang="en-US" sz="36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30821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F55E9-A820-0D80-0F39-2452A379CAD4}"/>
              </a:ext>
            </a:extLst>
          </p:cNvPr>
          <p:cNvSpPr>
            <a:spLocks noGrp="1"/>
          </p:cNvSpPr>
          <p:nvPr>
            <p:ph type="title"/>
          </p:nvPr>
        </p:nvSpPr>
        <p:spPr/>
        <p:txBody>
          <a:bodyPr/>
          <a:lstStyle/>
          <a:p>
            <a:r>
              <a:rPr lang="en-US" sz="36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Gastrointestinal factors </a:t>
            </a:r>
            <a:r>
              <a:rPr lang="en-US" sz="3600" b="1" dirty="0">
                <a:solidFill>
                  <a:srgbClr val="FF66CC"/>
                </a:solidFill>
                <a:effectLst/>
                <a:latin typeface="Calibri" panose="020F0502020204030204" pitchFamily="34" charset="0"/>
                <a:ea typeface="Calibri" panose="020F0502020204030204" pitchFamily="34" charset="0"/>
                <a:cs typeface="Arial" panose="020B0604020202020204" pitchFamily="34" charset="0"/>
              </a:rPr>
              <a:t/>
            </a:r>
            <a:br>
              <a:rPr lang="en-US" sz="3600" b="1" dirty="0">
                <a:solidFill>
                  <a:srgbClr val="FF66CC"/>
                </a:solidFill>
                <a:effectLst/>
                <a:latin typeface="Calibri" panose="020F0502020204030204" pitchFamily="34" charset="0"/>
                <a:ea typeface="Calibri" panose="020F0502020204030204" pitchFamily="34" charset="0"/>
                <a:cs typeface="Arial" panose="020B0604020202020204" pitchFamily="34" charset="0"/>
              </a:rPr>
            </a:br>
            <a:endParaRPr lang="fa-IR" dirty="0"/>
          </a:p>
        </p:txBody>
      </p:sp>
      <p:sp>
        <p:nvSpPr>
          <p:cNvPr id="6" name="TextBox 5">
            <a:extLst>
              <a:ext uri="{FF2B5EF4-FFF2-40B4-BE49-F238E27FC236}">
                <a16:creationId xmlns:a16="http://schemas.microsoft.com/office/drawing/2014/main" id="{13ECA58E-382F-80C6-1B5B-D03BC7626B1F}"/>
              </a:ext>
            </a:extLst>
          </p:cNvPr>
          <p:cNvSpPr txBox="1"/>
          <p:nvPr/>
        </p:nvSpPr>
        <p:spPr>
          <a:xfrm>
            <a:off x="886264" y="2045903"/>
            <a:ext cx="7906044" cy="3786999"/>
          </a:xfrm>
          <a:prstGeom prst="rect">
            <a:avLst/>
          </a:prstGeom>
          <a:noFill/>
        </p:spPr>
        <p:txBody>
          <a:bodyPr wrap="square">
            <a:spAutoFit/>
          </a:bodyPr>
          <a:lstStyle/>
          <a:p>
            <a:pPr marL="285750" marR="0" indent="-285750">
              <a:lnSpc>
                <a:spcPct val="150000"/>
              </a:lnSpc>
              <a:spcBef>
                <a:spcPts val="0"/>
              </a:spcBef>
              <a:spcAft>
                <a:spcPts val="0"/>
              </a:spcAft>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Intestinal hypermotility</a:t>
            </a:r>
            <a:r>
              <a:rPr lang="en-US" sz="1800" dirty="0">
                <a:solidFill>
                  <a:srgbClr val="FF0000"/>
                </a:solidFill>
                <a:effectLst/>
                <a:latin typeface="Segoe UI" panose="020B0502040204020203" pitchFamily="34" charset="0"/>
                <a:ea typeface="Calibri" panose="020F0502020204030204" pitchFamily="34" charset="0"/>
                <a:cs typeface="Arial" panose="020B0604020202020204" pitchFamily="34" charset="0"/>
              </a:rPr>
              <a:t>: </a:t>
            </a:r>
            <a:endParaRPr lang="en-US" sz="1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due to autonomic imbalance in observational studies motilin concentration  are increased in Infants with colic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Font typeface="Wingdings" panose="05000000000000000000" pitchFamily="2" charset="2"/>
              <a:buChar char="ü"/>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Alteration in fecal microflora</a:t>
            </a:r>
            <a:r>
              <a:rPr lang="en-US" sz="1800" dirty="0">
                <a:solidFill>
                  <a:srgbClr val="FF0000"/>
                </a:solidFill>
                <a:effectLst/>
                <a:latin typeface="Segoe UI" panose="020B0502040204020203" pitchFamily="34" charset="0"/>
                <a:ea typeface="Calibri" panose="020F0502020204030204" pitchFamily="34" charset="0"/>
                <a:cs typeface="Arial" panose="020B0604020202020204" pitchFamily="34" charset="0"/>
              </a:rPr>
              <a:t>: </a:t>
            </a:r>
            <a:endParaRPr lang="en-US" sz="1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Some studies have found differences in fecal microflora between babies with excess  crying and controls.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Results  include fewer bifidobacterial and more coliform bacteria such as Escherichia coli.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0"/>
              </a:spcAft>
              <a:buFont typeface="Wingdings" panose="05000000000000000000" pitchFamily="2" charset="2"/>
              <a:buChar char="ü"/>
            </a:pPr>
            <a:r>
              <a:rPr lang="en-US" b="1" dirty="0">
                <a:solidFill>
                  <a:srgbClr val="FF0000"/>
                </a:solidFill>
                <a:latin typeface="Segoe UI" panose="020B0502040204020203" pitchFamily="34" charset="0"/>
                <a:ea typeface="Calibri" panose="020F0502020204030204" pitchFamily="34" charset="0"/>
                <a:cs typeface="Arial" panose="020B0604020202020204" pitchFamily="34" charset="0"/>
              </a:rPr>
              <a:t>I</a:t>
            </a: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ncreased  fetal calprotectin also observed in colicky Infants</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30629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66247"/>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E468244-FEA5-246E-AF97-638BEDFE3D1D}"/>
              </a:ext>
            </a:extLst>
          </p:cNvPr>
          <p:cNvSpPr txBox="1"/>
          <p:nvPr/>
        </p:nvSpPr>
        <p:spPr>
          <a:xfrm>
            <a:off x="652041" y="1452785"/>
            <a:ext cx="9125005" cy="3952429"/>
          </a:xfrm>
          <a:prstGeom prst="rect">
            <a:avLst/>
          </a:prstGeom>
          <a:noFill/>
        </p:spPr>
        <p:txBody>
          <a:bodyPr wrap="square" rtlCol="0">
            <a:spAutoFit/>
          </a:bodyPr>
          <a:lstStyle/>
          <a:p>
            <a:pPr marL="0" marR="0">
              <a:lnSpc>
                <a:spcPct val="200000"/>
              </a:lnSpc>
              <a:spcBef>
                <a:spcPts val="0"/>
              </a:spcBef>
              <a:spcAft>
                <a:spcPts val="0"/>
              </a:spcAft>
            </a:pPr>
            <a:r>
              <a:rPr lang="en-US" sz="2000" b="1" dirty="0">
                <a:solidFill>
                  <a:srgbClr val="FF66CC"/>
                </a:solidFill>
                <a:effectLst/>
                <a:latin typeface="Segoe UI" panose="020B0502040204020203" pitchFamily="34" charset="0"/>
                <a:ea typeface="Calibri" panose="020F0502020204030204" pitchFamily="34" charset="0"/>
                <a:cs typeface="Arial" panose="020B0604020202020204" pitchFamily="34" charset="0"/>
              </a:rPr>
              <a:t>Other proposed etiologies: </a:t>
            </a:r>
            <a:endParaRPr lang="en-US" sz="2000" b="1" dirty="0">
              <a:solidFill>
                <a:srgbClr val="FF66CC"/>
              </a:solidFill>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200000"/>
              </a:lnSpc>
              <a:spcBef>
                <a:spcPts val="0"/>
              </a:spcBef>
              <a:spcAft>
                <a:spcPts val="0"/>
              </a:spcAft>
              <a:buFont typeface="Arial" panose="020B0604020202020204" pitchFamily="34" charset="0"/>
              <a:buChar char="•"/>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Maternal smoking </a:t>
            </a:r>
          </a:p>
          <a:p>
            <a:pPr marR="0">
              <a:lnSpc>
                <a:spcPct val="200000"/>
              </a:lnSpc>
              <a:spcBef>
                <a:spcPts val="0"/>
              </a:spcBef>
              <a:spcAft>
                <a:spcPts val="0"/>
              </a:spcAft>
            </a:pPr>
            <a:r>
              <a:rPr lang="en-US" b="1" dirty="0">
                <a:solidFill>
                  <a:srgbClr val="343541"/>
                </a:solidFill>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during pregnancy or post postpartum period.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200000"/>
              </a:lnSpc>
              <a:spcBef>
                <a:spcPts val="0"/>
              </a:spcBef>
              <a:spcAft>
                <a:spcPts val="0"/>
              </a:spcAft>
              <a:buFont typeface="Arial" panose="020B0604020202020204" pitchFamily="34" charset="0"/>
              <a:buChar char="•"/>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Immature motor regulation</a:t>
            </a:r>
            <a:r>
              <a:rPr lang="en-US" dirty="0">
                <a:solidFill>
                  <a:srgbClr val="FF0000"/>
                </a:solidFill>
                <a:latin typeface="Calibri" panose="020F0502020204030204" pitchFamily="34" charset="0"/>
                <a:ea typeface="Calibri" panose="020F0502020204030204" pitchFamily="34" charset="0"/>
                <a:cs typeface="Arial" panose="020B0604020202020204" pitchFamily="34" charset="0"/>
              </a:rPr>
              <a:t> :</a:t>
            </a:r>
          </a:p>
          <a:p>
            <a:pPr marR="0">
              <a:lnSpc>
                <a:spcPct val="200000"/>
              </a:lnSpc>
              <a:spcBef>
                <a:spcPts val="0"/>
              </a:spcBef>
              <a:spcAft>
                <a:spcPts val="0"/>
              </a:spcAft>
            </a:pPr>
            <a:r>
              <a:rPr lang="en-US" dirty="0">
                <a:latin typeface="Calibri" panose="020F0502020204030204" pitchFamily="34" charset="0"/>
                <a:ea typeface="Calibri" panose="020F0502020204030204" pitchFamily="34" charset="0"/>
                <a:cs typeface="Arial" panose="020B0604020202020204" pitchFamily="34" charset="0"/>
              </a:rPr>
              <a:t>       which </a:t>
            </a:r>
            <a:r>
              <a:rPr lang="en-US" dirty="0">
                <a:solidFill>
                  <a:srgbClr val="343541"/>
                </a:solidFill>
                <a:latin typeface="Segoe UI" panose="020B0502040204020203" pitchFamily="34" charset="0"/>
                <a:ea typeface="Calibri" panose="020F0502020204030204" pitchFamily="34" charset="0"/>
                <a:cs typeface="Arial" panose="020B0604020202020204" pitchFamily="34" charset="0"/>
              </a:rPr>
              <a:t>m</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ay result in increased vulnerability to feeding intolerance.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200000"/>
              </a:lnSpc>
              <a:spcBef>
                <a:spcPts val="0"/>
              </a:spcBef>
              <a:spcAft>
                <a:spcPts val="0"/>
              </a:spcAft>
              <a:buFont typeface="Arial" panose="020B0604020202020204" pitchFamily="34" charset="0"/>
              <a:buChar char="•"/>
            </a:pPr>
            <a:r>
              <a:rPr lang="en-US" sz="1800" b="1" dirty="0">
                <a:solidFill>
                  <a:srgbClr val="FF0000"/>
                </a:solidFill>
                <a:effectLst/>
                <a:latin typeface="Segoe UI" panose="020B0502040204020203" pitchFamily="34" charset="0"/>
                <a:ea typeface="Calibri" panose="020F0502020204030204" pitchFamily="34" charset="0"/>
                <a:cs typeface="Arial" panose="020B0604020202020204" pitchFamily="34" charset="0"/>
              </a:rPr>
              <a:t>increased serotonin</a:t>
            </a:r>
            <a:r>
              <a:rPr lang="en-US" sz="1800" dirty="0">
                <a:solidFill>
                  <a:srgbClr val="FF0000"/>
                </a:solidFill>
                <a:effectLst/>
                <a:latin typeface="Segoe UI" panose="020B0502040204020203" pitchFamily="34" charset="0"/>
                <a:ea typeface="Calibri" panose="020F0502020204030204" pitchFamily="34" charset="0"/>
                <a:cs typeface="Arial" panose="020B0604020202020204" pitchFamily="34" charset="0"/>
              </a:rPr>
              <a:t> </a:t>
            </a:r>
            <a:r>
              <a:rPr lang="en-US" dirty="0">
                <a:solidFill>
                  <a:srgbClr val="FF0000"/>
                </a:solidFill>
                <a:latin typeface="Calibri" panose="020F0502020204030204" pitchFamily="34" charset="0"/>
                <a:ea typeface="Calibri" panose="020F0502020204030204" pitchFamily="34" charset="0"/>
                <a:cs typeface="Arial" panose="020B0604020202020204" pitchFamily="34" charset="0"/>
              </a:rPr>
              <a:t>:</a:t>
            </a:r>
          </a:p>
          <a:p>
            <a:pPr marR="0">
              <a:lnSpc>
                <a:spcPct val="200000"/>
              </a:lnSpc>
              <a:spcBef>
                <a:spcPts val="0"/>
              </a:spcBef>
              <a:spcAft>
                <a:spcPts val="0"/>
              </a:spcAft>
            </a:pPr>
            <a:r>
              <a:rPr lang="en-US" sz="1800" dirty="0">
                <a:solidFill>
                  <a:srgbClr val="343541"/>
                </a:solidFill>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343541"/>
                </a:solidFill>
                <a:effectLst/>
                <a:latin typeface="Segoe UI" panose="020B0502040204020203" pitchFamily="34" charset="0"/>
                <a:ea typeface="Calibri" panose="020F0502020204030204" pitchFamily="34" charset="0"/>
                <a:cs typeface="Arial" panose="020B0604020202020204" pitchFamily="34" charset="0"/>
              </a:rPr>
              <a:t>Infantile colic maybe is related to increased serotonin.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89231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664</TotalTime>
  <Words>1044</Words>
  <Application>Microsoft Office PowerPoint</Application>
  <PresentationFormat>Widescreen</PresentationFormat>
  <Paragraphs>142</Paragraphs>
  <Slides>25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Britannic Bold</vt:lpstr>
      <vt:lpstr>Calibri</vt:lpstr>
      <vt:lpstr>noto sans</vt:lpstr>
      <vt:lpstr>Segoe UI</vt:lpstr>
      <vt:lpstr>Tahoma</vt:lpstr>
      <vt:lpstr>Trebuchet MS</vt:lpstr>
      <vt:lpstr>Wingdings</vt:lpstr>
      <vt:lpstr>Wingdings 3</vt:lpstr>
      <vt:lpstr>Facet</vt:lpstr>
      <vt:lpstr>Infantile Colic </vt:lpstr>
      <vt:lpstr>PowerPoint Presentation</vt:lpstr>
      <vt:lpstr>Colic</vt:lpstr>
      <vt:lpstr>PowerPoint Presentation</vt:lpstr>
      <vt:lpstr>PowerPoint Presentation</vt:lpstr>
      <vt:lpstr>Proposed  Etiologies:   The cause of colic is not known Gastrointestinal ,biologic ,and psychological etiologies have been proposed.  </vt:lpstr>
      <vt:lpstr>PowerPoint Presentation</vt:lpstr>
      <vt:lpstr>Gastrointestinal factors  </vt:lpstr>
      <vt:lpstr>PowerPoint Presentation</vt:lpstr>
      <vt:lpstr>PowerPoint Presentation</vt:lpstr>
      <vt:lpstr>Clinical features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may try eliminations of milk </vt:lpstr>
      <vt:lpstr>changing from milk- based to soy - based or other  lactose- free formula  had no effect in most studies.  A protein  hydrolase  formula may  moderately improve symptoms.</vt:lpstr>
      <vt:lpstr>Management</vt:lpstr>
      <vt:lpstr>CONCLUSIONS: Lactobacillus reuteri possibly increased the effectiveness of treatment for infantile colic and decreased crying time at two to three weeks without causing adverse events. However, these protective roles are usurped by gradual physiological improvements.</vt:lpstr>
      <vt:lpstr>Management</vt:lpstr>
      <vt:lpstr>Caregiver support is the mainstay of the management of colic. It may influence the way  the caregiver view their ability to care for their child.  </vt:lpstr>
      <vt:lpstr>Thanks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Infantile Colic</dc:title>
  <dc:creator>Microsoft Office User</dc:creator>
  <cp:lastModifiedBy>RYAN</cp:lastModifiedBy>
  <cp:revision>22</cp:revision>
  <dcterms:created xsi:type="dcterms:W3CDTF">2023-07-03T16:23:07Z</dcterms:created>
  <dcterms:modified xsi:type="dcterms:W3CDTF">2025-06-12T05:33:30Z</dcterms:modified>
</cp:coreProperties>
</file>