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
  </p:notesMasterIdLst>
  <p:sldIdLst>
    <p:sldId id="256" r:id="rId2"/>
  </p:sldIdLst>
  <p:sldSz cx="43526075" cy="24414163"/>
  <p:notesSz cx="9144000" cy="6858000"/>
  <p:defaultTextStyle>
    <a:defPPr>
      <a:defRPr lang="en-US"/>
    </a:defPPr>
    <a:lvl1pPr marL="0" algn="l" defTabSz="3085460" rtl="0" eaLnBrk="1" latinLnBrk="0" hangingPunct="1">
      <a:defRPr sz="6074" kern="1200">
        <a:solidFill>
          <a:schemeClr val="tx1"/>
        </a:solidFill>
        <a:latin typeface="+mn-lt"/>
        <a:ea typeface="+mn-ea"/>
        <a:cs typeface="+mn-cs"/>
      </a:defRPr>
    </a:lvl1pPr>
    <a:lvl2pPr marL="1542730" algn="l" defTabSz="3085460" rtl="0" eaLnBrk="1" latinLnBrk="0" hangingPunct="1">
      <a:defRPr sz="6074" kern="1200">
        <a:solidFill>
          <a:schemeClr val="tx1"/>
        </a:solidFill>
        <a:latin typeface="+mn-lt"/>
        <a:ea typeface="+mn-ea"/>
        <a:cs typeface="+mn-cs"/>
      </a:defRPr>
    </a:lvl2pPr>
    <a:lvl3pPr marL="3085460" algn="l" defTabSz="3085460" rtl="0" eaLnBrk="1" latinLnBrk="0" hangingPunct="1">
      <a:defRPr sz="6074" kern="1200">
        <a:solidFill>
          <a:schemeClr val="tx1"/>
        </a:solidFill>
        <a:latin typeface="+mn-lt"/>
        <a:ea typeface="+mn-ea"/>
        <a:cs typeface="+mn-cs"/>
      </a:defRPr>
    </a:lvl3pPr>
    <a:lvl4pPr marL="4628190" algn="l" defTabSz="3085460" rtl="0" eaLnBrk="1" latinLnBrk="0" hangingPunct="1">
      <a:defRPr sz="6074" kern="1200">
        <a:solidFill>
          <a:schemeClr val="tx1"/>
        </a:solidFill>
        <a:latin typeface="+mn-lt"/>
        <a:ea typeface="+mn-ea"/>
        <a:cs typeface="+mn-cs"/>
      </a:defRPr>
    </a:lvl4pPr>
    <a:lvl5pPr marL="6170920" algn="l" defTabSz="3085460" rtl="0" eaLnBrk="1" latinLnBrk="0" hangingPunct="1">
      <a:defRPr sz="6074" kern="1200">
        <a:solidFill>
          <a:schemeClr val="tx1"/>
        </a:solidFill>
        <a:latin typeface="+mn-lt"/>
        <a:ea typeface="+mn-ea"/>
        <a:cs typeface="+mn-cs"/>
      </a:defRPr>
    </a:lvl5pPr>
    <a:lvl6pPr marL="7713650" algn="l" defTabSz="3085460" rtl="0" eaLnBrk="1" latinLnBrk="0" hangingPunct="1">
      <a:defRPr sz="6074" kern="1200">
        <a:solidFill>
          <a:schemeClr val="tx1"/>
        </a:solidFill>
        <a:latin typeface="+mn-lt"/>
        <a:ea typeface="+mn-ea"/>
        <a:cs typeface="+mn-cs"/>
      </a:defRPr>
    </a:lvl6pPr>
    <a:lvl7pPr marL="9256380" algn="l" defTabSz="3085460" rtl="0" eaLnBrk="1" latinLnBrk="0" hangingPunct="1">
      <a:defRPr sz="6074" kern="1200">
        <a:solidFill>
          <a:schemeClr val="tx1"/>
        </a:solidFill>
        <a:latin typeface="+mn-lt"/>
        <a:ea typeface="+mn-ea"/>
        <a:cs typeface="+mn-cs"/>
      </a:defRPr>
    </a:lvl7pPr>
    <a:lvl8pPr marL="10799110" algn="l" defTabSz="3085460" rtl="0" eaLnBrk="1" latinLnBrk="0" hangingPunct="1">
      <a:defRPr sz="6074" kern="1200">
        <a:solidFill>
          <a:schemeClr val="tx1"/>
        </a:solidFill>
        <a:latin typeface="+mn-lt"/>
        <a:ea typeface="+mn-ea"/>
        <a:cs typeface="+mn-cs"/>
      </a:defRPr>
    </a:lvl8pPr>
    <a:lvl9pPr marL="12341840" algn="l" defTabSz="3085460" rtl="0" eaLnBrk="1" latinLnBrk="0" hangingPunct="1">
      <a:defRPr sz="6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25" d="100"/>
          <a:sy n="25" d="100"/>
        </p:scale>
        <p:origin x="40" y="652"/>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34D062B-4BE9-4466-A998-A2D02C0FD425}" type="datetimeFigureOut">
              <a:rPr lang="en-US" smtClean="0"/>
              <a:t>5/4/2025</a:t>
            </a:fld>
            <a:endParaRPr lang="en-US"/>
          </a:p>
        </p:txBody>
      </p:sp>
      <p:sp>
        <p:nvSpPr>
          <p:cNvPr id="4" name="Slide Image Placeholder 3"/>
          <p:cNvSpPr>
            <a:spLocks noGrp="1" noRot="1" noChangeAspect="1"/>
          </p:cNvSpPr>
          <p:nvPr>
            <p:ph type="sldImg" idx="2"/>
          </p:nvPr>
        </p:nvSpPr>
        <p:spPr>
          <a:xfrm>
            <a:off x="2508250" y="857250"/>
            <a:ext cx="41275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2BD4618-2117-43E6-93A0-5A1677072770}" type="slidenum">
              <a:rPr lang="en-US" smtClean="0"/>
              <a:t>‹#›</a:t>
            </a:fld>
            <a:endParaRPr lang="en-US"/>
          </a:p>
        </p:txBody>
      </p:sp>
    </p:spTree>
    <p:extLst>
      <p:ext uri="{BB962C8B-B14F-4D97-AF65-F5344CB8AC3E}">
        <p14:creationId xmlns:p14="http://schemas.microsoft.com/office/powerpoint/2010/main" val="214853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D4618-2117-43E6-93A0-5A1677072770}" type="slidenum">
              <a:rPr lang="en-US" smtClean="0"/>
              <a:t>1</a:t>
            </a:fld>
            <a:endParaRPr lang="en-US"/>
          </a:p>
        </p:txBody>
      </p:sp>
    </p:spTree>
    <p:extLst>
      <p:ext uri="{BB962C8B-B14F-4D97-AF65-F5344CB8AC3E}">
        <p14:creationId xmlns:p14="http://schemas.microsoft.com/office/powerpoint/2010/main" val="298214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p>
        </p:txBody>
      </p:sp>
      <p:sp>
        <p:nvSpPr>
          <p:cNvPr id="4" name="Date Placeholder 3"/>
          <p:cNvSpPr>
            <a:spLocks noGrp="1"/>
          </p:cNvSpPr>
          <p:nvPr>
            <p:ph type="dt" sz="half" idx="10"/>
          </p:nvPr>
        </p:nvSpPr>
        <p:spPr/>
        <p:txBody>
          <a:bodyPr/>
          <a:lstStyle/>
          <a:p>
            <a:fld id="{1015BFE5-32FC-43EE-B228-023E40A467C7}"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68878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5016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79189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89955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04057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92418"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35075"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15BFE5-32FC-43EE-B228-023E40A467C7}"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3620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15BFE5-32FC-43EE-B228-023E40A467C7}" type="datetimeFigureOut">
              <a:rPr lang="en-US" smtClean="0"/>
              <a:pPr/>
              <a:t>5/4/2025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05520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15BFE5-32FC-43EE-B228-023E40A467C7}" type="datetimeFigureOut">
              <a:rPr lang="en-US" smtClean="0"/>
              <a:pPr/>
              <a:t>5/4/2025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49040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5/4/2025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3345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86930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Picture Placeholder 2"/>
          <p:cNvSpPr>
            <a:spLocks noGrp="1"/>
          </p:cNvSpPr>
          <p:nvPr>
            <p:ph type="pic" idx="1"/>
          </p:nvPr>
        </p:nvSpPr>
        <p:spPr>
          <a:xfrm>
            <a:off x="18504251" y="3515189"/>
            <a:ext cx="22035075" cy="17349880"/>
          </a:xfrm>
        </p:spPr>
        <p:txBody>
          <a:bodyPr/>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endParaRPr lang="en-US"/>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735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5/4/2025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69491262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EBD9C599-6CBD-8948-B8ED-4FC99C2B559C}"/>
              </a:ext>
            </a:extLst>
          </p:cNvPr>
          <p:cNvSpPr>
            <a:spLocks noChangeArrowheads="1"/>
          </p:cNvSpPr>
          <p:nvPr/>
        </p:nvSpPr>
        <p:spPr bwMode="auto">
          <a:xfrm>
            <a:off x="1250957" y="3943365"/>
            <a:ext cx="6484741"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3" name="Rounded Rectangle 9">
            <a:extLst>
              <a:ext uri="{FF2B5EF4-FFF2-40B4-BE49-F238E27FC236}">
                <a16:creationId xmlns:a16="http://schemas.microsoft.com/office/drawing/2014/main" id="{3242C08A-51C4-AFF4-ACB2-059B195B055E}"/>
              </a:ext>
            </a:extLst>
          </p:cNvPr>
          <p:cNvSpPr/>
          <p:nvPr/>
        </p:nvSpPr>
        <p:spPr>
          <a:xfrm>
            <a:off x="36075155" y="3783112"/>
            <a:ext cx="2743200"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5400" dirty="0">
                <a:solidFill>
                  <a:schemeClr val="accent1"/>
                </a:solidFill>
                <a:cs typeface="B Nazanin" panose="00000400000000000000" pitchFamily="2" charset="-78"/>
              </a:rPr>
              <a:t>عکس ارائه دهنده</a:t>
            </a:r>
            <a:endParaRPr lang="en-US" sz="5400" dirty="0">
              <a:solidFill>
                <a:schemeClr val="accent1"/>
              </a:solidFill>
              <a:cs typeface="B Nazanin" panose="00000400000000000000" pitchFamily="2" charset="-78"/>
            </a:endParaRPr>
          </a:p>
        </p:txBody>
      </p:sp>
      <p:sp>
        <p:nvSpPr>
          <p:cNvPr id="4" name="Text Box 1059">
            <a:extLst>
              <a:ext uri="{FF2B5EF4-FFF2-40B4-BE49-F238E27FC236}">
                <a16:creationId xmlns:a16="http://schemas.microsoft.com/office/drawing/2014/main" id="{63A3B777-749E-6077-753B-21039C9497E5}"/>
              </a:ext>
            </a:extLst>
          </p:cNvPr>
          <p:cNvSpPr txBox="1">
            <a:spLocks noChangeArrowheads="1"/>
          </p:cNvSpPr>
          <p:nvPr/>
        </p:nvSpPr>
        <p:spPr bwMode="auto">
          <a:xfrm>
            <a:off x="5602060" y="3490531"/>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این پوستر توسط گروه همایش پلاس توسعه یافته است.</a:t>
            </a:r>
            <a:endParaRPr lang="en-US" sz="6000" b="1" dirty="0">
              <a:solidFill>
                <a:schemeClr val="tx1"/>
              </a:solidFill>
              <a:latin typeface="Times New Roman" panose="02020603050405020304" pitchFamily="18" charset="0"/>
              <a:cs typeface="B Titr" panose="00000700000000000000" pitchFamily="2" charset="-78"/>
            </a:endParaRPr>
          </a:p>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عنوان پوستر خود را وارد کنید.</a:t>
            </a:r>
            <a:endParaRPr lang="en-US" sz="6000" b="1" dirty="0">
              <a:solidFill>
                <a:schemeClr val="tx1"/>
              </a:solidFill>
              <a:latin typeface="Times New Roman" panose="02020603050405020304" pitchFamily="18" charset="0"/>
              <a:cs typeface="B Titr" panose="00000700000000000000" pitchFamily="2" charset="-78"/>
            </a:endParaRPr>
          </a:p>
        </p:txBody>
      </p:sp>
      <p:sp>
        <p:nvSpPr>
          <p:cNvPr id="5" name="Text Placeholder 5">
            <a:extLst>
              <a:ext uri="{FF2B5EF4-FFF2-40B4-BE49-F238E27FC236}">
                <a16:creationId xmlns:a16="http://schemas.microsoft.com/office/drawing/2014/main" id="{4B680EFA-D7B5-9F1F-7E6B-D60480008DBD}"/>
              </a:ext>
            </a:extLst>
          </p:cNvPr>
          <p:cNvSpPr txBox="1"/>
          <p:nvPr/>
        </p:nvSpPr>
        <p:spPr>
          <a:xfrm>
            <a:off x="2533793" y="5927672"/>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fa-IR" sz="4000" b="1" dirty="0">
                <a:solidFill>
                  <a:srgbClr val="000001"/>
                </a:solidFill>
                <a:latin typeface="Times New Roman" panose="02020603050405020304" pitchFamily="18" charset="0"/>
                <a:ea typeface="Open Sauce Bold"/>
                <a:cs typeface="B Titr" panose="00000700000000000000" pitchFamily="2" charset="-78"/>
                <a:sym typeface="Open Sauce Bold"/>
              </a:rPr>
              <a:t>نویسنده اول(1)، نویسنده دوم، نویسنده سوم، ...</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r>
              <a:rPr lang="fa-IR" sz="3200" b="1" dirty="0">
                <a:solidFill>
                  <a:srgbClr val="000001"/>
                </a:solidFill>
                <a:latin typeface="Times New Roman" panose="02020603050405020304" pitchFamily="18" charset="0"/>
                <a:ea typeface="Open Sauce Bold"/>
                <a:cs typeface="B Lotus" panose="00000400000000000000" pitchFamily="2" charset="-78"/>
                <a:sym typeface="Open Sauce Bold"/>
              </a:rPr>
              <a:t>(1) </a:t>
            </a:r>
            <a:r>
              <a:rPr lang="fa-IR" sz="3200" dirty="0">
                <a:solidFill>
                  <a:srgbClr val="000001"/>
                </a:solidFill>
                <a:latin typeface="Times New Roman" panose="02020603050405020304" pitchFamily="18" charset="0"/>
                <a:ea typeface="Open Sauce"/>
                <a:cs typeface="B Lotus" panose="00000400000000000000" pitchFamily="2" charset="-78"/>
                <a:sym typeface="Open Sauce"/>
              </a:rPr>
              <a:t>نام دانشگاه، سازمان و با ارگانی که از هرکدام از نویسندگان و یا پروژه حمایت می کند را وارد کنید.</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endParaRPr lang="en-US" sz="3200" dirty="0">
              <a:solidFill>
                <a:srgbClr val="235078"/>
              </a:solidFill>
              <a:latin typeface="Times New Roman" panose="02020603050405020304" pitchFamily="18" charset="0"/>
              <a:cs typeface="B Lotus" panose="00000400000000000000" pitchFamily="2" charset="-78"/>
            </a:endParaRPr>
          </a:p>
        </p:txBody>
      </p:sp>
      <p:sp>
        <p:nvSpPr>
          <p:cNvPr id="6" name="Rectangle 10">
            <a:extLst>
              <a:ext uri="{FF2B5EF4-FFF2-40B4-BE49-F238E27FC236}">
                <a16:creationId xmlns:a16="http://schemas.microsoft.com/office/drawing/2014/main" id="{383D3338-C15D-16FF-A9EA-486F069D5348}"/>
              </a:ext>
            </a:extLst>
          </p:cNvPr>
          <p:cNvSpPr>
            <a:spLocks noChangeArrowheads="1"/>
          </p:cNvSpPr>
          <p:nvPr/>
        </p:nvSpPr>
        <p:spPr bwMode="auto">
          <a:xfrm>
            <a:off x="402867" y="10154779"/>
            <a:ext cx="9601200"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یافته ها</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9" name="Rectangle 10">
            <a:extLst>
              <a:ext uri="{FF2B5EF4-FFF2-40B4-BE49-F238E27FC236}">
                <a16:creationId xmlns:a16="http://schemas.microsoft.com/office/drawing/2014/main" id="{6FC6FB2F-6BDD-29DD-B673-B1D87EE0CAC2}"/>
              </a:ext>
            </a:extLst>
          </p:cNvPr>
          <p:cNvSpPr>
            <a:spLocks noChangeArrowheads="1"/>
          </p:cNvSpPr>
          <p:nvPr/>
        </p:nvSpPr>
        <p:spPr bwMode="auto">
          <a:xfrm>
            <a:off x="11221983" y="10174884"/>
            <a:ext cx="20713588"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روش انجام کار</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5" name="Rectangle 10">
            <a:extLst>
              <a:ext uri="{FF2B5EF4-FFF2-40B4-BE49-F238E27FC236}">
                <a16:creationId xmlns:a16="http://schemas.microsoft.com/office/drawing/2014/main" id="{D67F21B2-84D8-1970-2F0B-AE19C6FB30E4}"/>
              </a:ext>
            </a:extLst>
          </p:cNvPr>
          <p:cNvSpPr>
            <a:spLocks noChangeArrowheads="1"/>
          </p:cNvSpPr>
          <p:nvPr/>
        </p:nvSpPr>
        <p:spPr bwMode="auto">
          <a:xfrm>
            <a:off x="32956847" y="10108430"/>
            <a:ext cx="9601200"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مقدمه</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6" name="TextBox 19">
            <a:extLst>
              <a:ext uri="{FF2B5EF4-FFF2-40B4-BE49-F238E27FC236}">
                <a16:creationId xmlns:a16="http://schemas.microsoft.com/office/drawing/2014/main" id="{13D83081-DEBA-20D4-3D17-E141F91DDA1B}"/>
              </a:ext>
            </a:extLst>
          </p:cNvPr>
          <p:cNvSpPr txBox="1">
            <a:spLocks noChangeArrowheads="1"/>
          </p:cNvSpPr>
          <p:nvPr/>
        </p:nvSpPr>
        <p:spPr bwMode="auto">
          <a:xfrm>
            <a:off x="10713983" y="7857445"/>
            <a:ext cx="31532704" cy="19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عکس ها و نمودارهای مربوط به این قسمت را وارد کنید. برای جذابیت بیشتر پوستر خود می توانید از چکیده گرافیکی استفاده کنید.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latin typeface="Times New Roman" panose="02020603050405020304" pitchFamily="18" charset="0"/>
              <a:ea typeface="Open Sans" panose="020B0606030504020204" pitchFamily="34" charset="0"/>
              <a:cs typeface="B Lotus" panose="00000400000000000000" pitchFamily="2" charset="-78"/>
            </a:endParaRPr>
          </a:p>
        </p:txBody>
      </p:sp>
      <p:sp>
        <p:nvSpPr>
          <p:cNvPr id="17" name="Rectangle 10">
            <a:extLst>
              <a:ext uri="{FF2B5EF4-FFF2-40B4-BE49-F238E27FC236}">
                <a16:creationId xmlns:a16="http://schemas.microsoft.com/office/drawing/2014/main" id="{EA104941-BA6A-678D-C45F-03D98BBAD713}"/>
              </a:ext>
            </a:extLst>
          </p:cNvPr>
          <p:cNvSpPr>
            <a:spLocks noChangeArrowheads="1"/>
          </p:cNvSpPr>
          <p:nvPr/>
        </p:nvSpPr>
        <p:spPr bwMode="auto">
          <a:xfrm>
            <a:off x="32259724" y="6772082"/>
            <a:ext cx="9601200" cy="873301"/>
          </a:xfrm>
          <a:prstGeom prst="rect">
            <a:avLst/>
          </a:prstGeom>
          <a:noFill/>
          <a:ln w="12700">
            <a:noFill/>
            <a:miter lim="800000"/>
          </a:ln>
        </p:spPr>
        <p:txBody>
          <a:bodyPr wrap="none" lIns="137126" tIns="73152" rIns="137126" bIns="68563" anchor="ctr" anchorCtr="0"/>
          <a:lstStyle>
            <a:defPPr>
              <a:defRPr kern="1200"/>
            </a:defPPr>
          </a:lstStyle>
          <a:p>
            <a:pPr algn="r" defTabSz="4702588" rtl="1">
              <a:defRPr/>
            </a:pPr>
            <a:r>
              <a:rPr lang="fa-IR" sz="4400" b="1" dirty="0">
                <a:solidFill>
                  <a:srgbClr val="0070C0"/>
                </a:solidFill>
                <a:latin typeface="Libre Baskerville" panose="02000000000000000000" pitchFamily="2" charset="0"/>
                <a:cs typeface="B Titr" panose="00000700000000000000" pitchFamily="2" charset="-78"/>
              </a:rPr>
              <a:t>چکیده:</a:t>
            </a:r>
            <a:endParaRPr lang="en-US" sz="4400" b="1" dirty="0">
              <a:solidFill>
                <a:srgbClr val="0070C0"/>
              </a:solidFill>
              <a:latin typeface="Libre Baskerville" panose="02000000000000000000" pitchFamily="2" charset="0"/>
              <a:cs typeface="B Titr" panose="00000700000000000000" pitchFamily="2" charset="-78"/>
            </a:endParaRPr>
          </a:p>
        </p:txBody>
      </p:sp>
      <p:sp>
        <p:nvSpPr>
          <p:cNvPr id="18" name="Rectangle 10">
            <a:extLst>
              <a:ext uri="{FF2B5EF4-FFF2-40B4-BE49-F238E27FC236}">
                <a16:creationId xmlns:a16="http://schemas.microsoft.com/office/drawing/2014/main" id="{8EAE107E-3623-D1DF-DBD4-6DE362A954F2}"/>
              </a:ext>
            </a:extLst>
          </p:cNvPr>
          <p:cNvSpPr>
            <a:spLocks noChangeArrowheads="1"/>
          </p:cNvSpPr>
          <p:nvPr/>
        </p:nvSpPr>
        <p:spPr bwMode="auto">
          <a:xfrm>
            <a:off x="338908" y="18179907"/>
            <a:ext cx="9601200"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بحث و نتیجه گیری</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9" name="Rectangle 10">
            <a:extLst>
              <a:ext uri="{FF2B5EF4-FFF2-40B4-BE49-F238E27FC236}">
                <a16:creationId xmlns:a16="http://schemas.microsoft.com/office/drawing/2014/main" id="{AEDBE3EC-759F-AC07-3C55-09170ED8E7E9}"/>
              </a:ext>
            </a:extLst>
          </p:cNvPr>
          <p:cNvSpPr>
            <a:spLocks noChangeArrowheads="1"/>
          </p:cNvSpPr>
          <p:nvPr/>
        </p:nvSpPr>
        <p:spPr bwMode="auto">
          <a:xfrm>
            <a:off x="33020806" y="16436034"/>
            <a:ext cx="9601200"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rtl="1">
              <a:defRPr/>
            </a:pPr>
            <a:r>
              <a:rPr lang="fa-IR" sz="4400" b="1" dirty="0">
                <a:solidFill>
                  <a:schemeClr val="bg1"/>
                </a:solidFill>
                <a:latin typeface="Libre Baskerville" panose="02000000000000000000" pitchFamily="2" charset="0"/>
                <a:cs typeface="B Titr" panose="00000700000000000000" pitchFamily="2" charset="-78"/>
              </a:rPr>
              <a:t>مواد</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20" name="TextBox 19">
            <a:extLst>
              <a:ext uri="{FF2B5EF4-FFF2-40B4-BE49-F238E27FC236}">
                <a16:creationId xmlns:a16="http://schemas.microsoft.com/office/drawing/2014/main" id="{2361F54E-AA30-78E1-49BF-F626C8C96DE4}"/>
              </a:ext>
            </a:extLst>
          </p:cNvPr>
          <p:cNvSpPr txBox="1"/>
          <p:nvPr/>
        </p:nvSpPr>
        <p:spPr>
          <a:xfrm>
            <a:off x="33020806" y="11293747"/>
            <a:ext cx="9473283" cy="440120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ا</a:t>
            </a:r>
            <a:r>
              <a:rPr lang="ar-DZ" sz="4000" dirty="0">
                <a:solidFill>
                  <a:srgbClr val="000001"/>
                </a:solidFill>
                <a:latin typeface="Times New Roman"/>
                <a:ea typeface="Times New Roman"/>
                <a:cs typeface="B Lotus" panose="00000400000000000000" pitchFamily="2" charset="-78"/>
                <a:sym typeface="Times New Roman"/>
              </a:rPr>
              <a:t>ین بخش به بررسی کلی تحقیق می پردازد. با </a:t>
            </a:r>
            <a:r>
              <a:rPr lang="fa-IR" sz="4000" dirty="0">
                <a:solidFill>
                  <a:srgbClr val="000001"/>
                </a:solidFill>
                <a:latin typeface="Times New Roman"/>
                <a:ea typeface="Times New Roman"/>
                <a:cs typeface="B Lotus" panose="00000400000000000000" pitchFamily="2" charset="-78"/>
                <a:sym typeface="Times New Roman"/>
              </a:rPr>
              <a:t>کارهای انجام شده در این زمینه </a:t>
            </a:r>
            <a:r>
              <a:rPr lang="ar-DZ" sz="4000" dirty="0">
                <a:solidFill>
                  <a:srgbClr val="000001"/>
                </a:solidFill>
                <a:latin typeface="Times New Roman"/>
                <a:ea typeface="Times New Roman"/>
                <a:cs typeface="B Lotus" panose="00000400000000000000" pitchFamily="2" charset="-78"/>
                <a:sym typeface="Times New Roman"/>
              </a:rPr>
              <a:t>شروع کنید: چه چیزی را مطالعه می کنید و چرا؟ اهمیت تحقیق برای حوزه یا صنعت خاص چیست و چه کمکی به </a:t>
            </a:r>
            <a:r>
              <a:rPr lang="fa-IR" sz="4000" dirty="0">
                <a:solidFill>
                  <a:srgbClr val="000001"/>
                </a:solidFill>
                <a:latin typeface="Times New Roman"/>
                <a:ea typeface="Times New Roman"/>
                <a:cs typeface="B Lotus" panose="00000400000000000000" pitchFamily="2" charset="-78"/>
                <a:sym typeface="Times New Roman"/>
              </a:rPr>
              <a:t>وضعیت</a:t>
            </a:r>
            <a:r>
              <a:rPr lang="ar-DZ" sz="4000" dirty="0">
                <a:solidFill>
                  <a:srgbClr val="000001"/>
                </a:solidFill>
                <a:latin typeface="Times New Roman"/>
                <a:ea typeface="Times New Roman"/>
                <a:cs typeface="B Lotus" panose="00000400000000000000" pitchFamily="2" charset="-78"/>
                <a:sym typeface="Times New Roman"/>
              </a:rPr>
              <a:t> موجود می‌کند؟ مراقب فضای پوستر باشید. اطلاعات مهم را درج کنید، اما تا حد امکان صریح باشید. اطلاعات، نمودار و تصویر خود را به این بخش اضافه کنید.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1" name="TextBox 20">
            <a:extLst>
              <a:ext uri="{FF2B5EF4-FFF2-40B4-BE49-F238E27FC236}">
                <a16:creationId xmlns:a16="http://schemas.microsoft.com/office/drawing/2014/main" id="{D0E6D810-F3F1-FA81-C05B-7C74BD39E854}"/>
              </a:ext>
            </a:extLst>
          </p:cNvPr>
          <p:cNvSpPr txBox="1"/>
          <p:nvPr/>
        </p:nvSpPr>
        <p:spPr>
          <a:xfrm>
            <a:off x="32828929" y="17706799"/>
            <a:ext cx="9857035" cy="707886"/>
          </a:xfrm>
          <a:prstGeom prst="rect">
            <a:avLst/>
          </a:prstGeom>
          <a:noFill/>
        </p:spPr>
        <p:txBody>
          <a:bodyPr wrap="square" rtlCol="0">
            <a:spAutoFit/>
          </a:bodyPr>
          <a:lstStyle>
            <a:defPPr>
              <a:defRPr kern="1200"/>
            </a:defPPr>
          </a:lstStyle>
          <a:p>
            <a:pPr algn="r" rtl="1"/>
            <a:r>
              <a:rPr lang="ar-DZ" sz="4000" dirty="0">
                <a:solidFill>
                  <a:srgbClr val="000001"/>
                </a:solidFill>
                <a:latin typeface="Times New Roman"/>
                <a:ea typeface="Times New Roman"/>
                <a:cs typeface="B Lotus" panose="00000400000000000000" pitchFamily="2" charset="-78"/>
                <a:sym typeface="Times New Roman"/>
              </a:rPr>
              <a:t>اطلاعات، نمودار و تصویر خود را به این بخش اضافه کنید.</a:t>
            </a:r>
            <a:endParaRPr lang="en-US" sz="40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2" name="Text Box 6">
            <a:extLst>
              <a:ext uri="{FF2B5EF4-FFF2-40B4-BE49-F238E27FC236}">
                <a16:creationId xmlns:a16="http://schemas.microsoft.com/office/drawing/2014/main" id="{689959F2-AAFA-84F1-46CA-FB68E5CD1571}"/>
              </a:ext>
            </a:extLst>
          </p:cNvPr>
          <p:cNvSpPr txBox="1">
            <a:spLocks noChangeArrowheads="1"/>
          </p:cNvSpPr>
          <p:nvPr/>
        </p:nvSpPr>
        <p:spPr bwMode="auto">
          <a:xfrm>
            <a:off x="21839150" y="1142665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solidFill>
                  <a:srgbClr val="000001"/>
                </a:solidFill>
                <a:latin typeface="Times New Roman"/>
                <a:ea typeface="Times New Roman"/>
                <a:cs typeface="B Lotus" panose="00000400000000000000" pitchFamily="2" charset="-78"/>
                <a:sym typeface="Times New Roman"/>
              </a:rPr>
              <a:t>ن</a:t>
            </a:r>
            <a:r>
              <a:rPr lang="ar-DZ" sz="4000" dirty="0">
                <a:solidFill>
                  <a:srgbClr val="000001"/>
                </a:solidFill>
                <a:latin typeface="Times New Roman"/>
                <a:ea typeface="Times New Roman"/>
                <a:cs typeface="B Lotus" panose="00000400000000000000" pitchFamily="2" charset="-78"/>
                <a:sym typeface="Times New Roman"/>
              </a:rPr>
              <a:t>حوه انجام تحقیقات خود را شرح دهید. استراتژی تیم چیست؟ از چه روش ها و موادی استفاده شد؟ آیا تکنولوژی خاصی به کار رفته بود؟ اطلاعات، نمودارها و تصاویر خود را به این بخش اضافه کنید.</a:t>
            </a:r>
            <a:endParaRPr lang="en-US" sz="4000" dirty="0">
              <a:solidFill>
                <a:srgbClr val="000001"/>
              </a:solidFill>
              <a:latin typeface="Times New Roman"/>
              <a:cs typeface="B Lotus" panose="00000400000000000000" pitchFamily="2" charset="-78"/>
            </a:endParaRPr>
          </a:p>
        </p:txBody>
      </p:sp>
      <p:sp>
        <p:nvSpPr>
          <p:cNvPr id="23" name="TextBox 22">
            <a:extLst>
              <a:ext uri="{FF2B5EF4-FFF2-40B4-BE49-F238E27FC236}">
                <a16:creationId xmlns:a16="http://schemas.microsoft.com/office/drawing/2014/main" id="{18CCB54F-431C-B65C-618B-31C387D59112}"/>
              </a:ext>
            </a:extLst>
          </p:cNvPr>
          <p:cNvSpPr txBox="1"/>
          <p:nvPr/>
        </p:nvSpPr>
        <p:spPr>
          <a:xfrm>
            <a:off x="338908" y="11186819"/>
            <a:ext cx="9857035" cy="3785652"/>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cs typeface="B Lotus" panose="00000400000000000000" pitchFamily="2" charset="-78"/>
              </a:rPr>
              <a:t>این</a:t>
            </a:r>
            <a:r>
              <a:rPr lang="ar-DZ" sz="4000" dirty="0">
                <a:solidFill>
                  <a:srgbClr val="000001"/>
                </a:solidFill>
                <a:latin typeface="Times New Roman"/>
                <a:cs typeface="B Lotus" panose="00000400000000000000" pitchFamily="2" charset="-78"/>
              </a:rPr>
              <a:t> بخش یکی از طولانی ترین بخش هاست زیرا بر اساس اطلاعاتی است که هدف و پایان نامه را پشتیبانی می کند. می توانید تجزیه و تحلیل را به مهم ترین قسمت ها کاهش دهید. از </a:t>
            </a:r>
            <a:r>
              <a:rPr lang="fa-IR" sz="4000" dirty="0">
                <a:solidFill>
                  <a:srgbClr val="000001"/>
                </a:solidFill>
                <a:latin typeface="Times New Roman"/>
                <a:cs typeface="B Lotus" panose="00000400000000000000" pitchFamily="2" charset="-78"/>
              </a:rPr>
              <a:t>رنگ ها و نمادها</a:t>
            </a:r>
            <a:r>
              <a:rPr lang="ar-DZ" sz="4000" dirty="0">
                <a:solidFill>
                  <a:srgbClr val="000001"/>
                </a:solidFill>
                <a:latin typeface="Times New Roman"/>
                <a:cs typeface="B Lotus" panose="00000400000000000000" pitchFamily="2" charset="-78"/>
              </a:rPr>
              <a:t> برای تاکید بر </a:t>
            </a:r>
            <a:r>
              <a:rPr lang="fa-IR" sz="4000" dirty="0">
                <a:solidFill>
                  <a:srgbClr val="000001"/>
                </a:solidFill>
                <a:latin typeface="Times New Roman"/>
                <a:cs typeface="B Lotus" panose="00000400000000000000" pitchFamily="2" charset="-78"/>
              </a:rPr>
              <a:t>مهمترین قسمت ها</a:t>
            </a:r>
            <a:r>
              <a:rPr lang="ar-DZ" sz="4000" dirty="0">
                <a:solidFill>
                  <a:srgbClr val="000001"/>
                </a:solidFill>
                <a:latin typeface="Times New Roman"/>
                <a:cs typeface="B Lotus" panose="00000400000000000000" pitchFamily="2" charset="-78"/>
              </a:rPr>
              <a:t> استفاده کنید. </a:t>
            </a:r>
            <a:r>
              <a:rPr lang="fa-IR" sz="4000" dirty="0">
                <a:solidFill>
                  <a:srgbClr val="000001"/>
                </a:solidFill>
                <a:latin typeface="Times New Roman"/>
                <a:cs typeface="B Lotus" panose="00000400000000000000" pitchFamily="2" charset="-78"/>
              </a:rPr>
              <a:t>این بخش </a:t>
            </a:r>
            <a:r>
              <a:rPr lang="ar-DZ" sz="4000" dirty="0">
                <a:solidFill>
                  <a:srgbClr val="000001"/>
                </a:solidFill>
                <a:latin typeface="Times New Roman"/>
                <a:cs typeface="B Lotus" panose="00000400000000000000" pitchFamily="2" charset="-78"/>
              </a:rPr>
              <a:t>شامل نمودارهای کلیدی، جداول، تصاویر، ... </a:t>
            </a:r>
            <a:r>
              <a:rPr lang="fa-IR" sz="4000" dirty="0">
                <a:solidFill>
                  <a:srgbClr val="000001"/>
                </a:solidFill>
                <a:latin typeface="Times New Roman"/>
                <a:cs typeface="B Lotus" panose="00000400000000000000" pitchFamily="2" charset="-78"/>
              </a:rPr>
              <a:t>است </a:t>
            </a:r>
            <a:r>
              <a:rPr lang="ar-DZ" sz="4000" dirty="0">
                <a:solidFill>
                  <a:srgbClr val="000001"/>
                </a:solidFill>
                <a:latin typeface="Times New Roman"/>
                <a:cs typeface="B Lotus" panose="00000400000000000000" pitchFamily="2" charset="-78"/>
              </a:rPr>
              <a:t>که تجزیه و تحلیل بصری داده ها را نشان می دهد. </a:t>
            </a:r>
            <a:endParaRPr lang="en-US" sz="4000" dirty="0">
              <a:solidFill>
                <a:srgbClr val="000001"/>
              </a:solidFill>
              <a:latin typeface="Times New Roman"/>
              <a:cs typeface="B Lotus" panose="00000400000000000000" pitchFamily="2" charset="-78"/>
            </a:endParaRPr>
          </a:p>
        </p:txBody>
      </p:sp>
      <p:sp>
        <p:nvSpPr>
          <p:cNvPr id="24" name="TextBox 23">
            <a:extLst>
              <a:ext uri="{FF2B5EF4-FFF2-40B4-BE49-F238E27FC236}">
                <a16:creationId xmlns:a16="http://schemas.microsoft.com/office/drawing/2014/main" id="{50D2B372-7DEF-3B17-8C58-9005DBEBCC23}"/>
              </a:ext>
            </a:extLst>
          </p:cNvPr>
          <p:cNvSpPr txBox="1"/>
          <p:nvPr/>
        </p:nvSpPr>
        <p:spPr>
          <a:xfrm>
            <a:off x="338908" y="19369839"/>
            <a:ext cx="9601200" cy="255454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د</a:t>
            </a:r>
            <a:r>
              <a:rPr lang="ar-DZ" sz="4000" dirty="0">
                <a:solidFill>
                  <a:srgbClr val="000001"/>
                </a:solidFill>
                <a:latin typeface="Times New Roman"/>
                <a:ea typeface="Times New Roman"/>
                <a:cs typeface="B Lotus" panose="00000400000000000000" pitchFamily="2" charset="-78"/>
                <a:sym typeface="Times New Roman"/>
              </a:rPr>
              <a:t>و تا سه </a:t>
            </a:r>
            <a:r>
              <a:rPr lang="fa-IR" sz="4000" dirty="0">
                <a:solidFill>
                  <a:srgbClr val="000001"/>
                </a:solidFill>
                <a:latin typeface="Times New Roman"/>
                <a:ea typeface="Times New Roman"/>
                <a:cs typeface="B Lotus" panose="00000400000000000000" pitchFamily="2" charset="-78"/>
                <a:sym typeface="Times New Roman"/>
              </a:rPr>
              <a:t>نتیجه گیری</a:t>
            </a:r>
            <a:r>
              <a:rPr lang="ar-DZ" sz="4000" dirty="0">
                <a:solidFill>
                  <a:srgbClr val="000001"/>
                </a:solidFill>
                <a:latin typeface="Times New Roman"/>
                <a:ea typeface="Times New Roman"/>
                <a:cs typeface="B Lotus" panose="00000400000000000000" pitchFamily="2" charset="-78"/>
                <a:sym typeface="Times New Roman"/>
              </a:rPr>
              <a:t> کلیدی را ارائه دهید. همچنین می توانید توضیح یا روایت مختصری به این موارد اضافه کنید.</a:t>
            </a:r>
            <a:r>
              <a:rPr lang="fa-IR" sz="4000" dirty="0">
                <a:solidFill>
                  <a:srgbClr val="000001"/>
                </a:solidFill>
                <a:latin typeface="Times New Roman"/>
                <a:ea typeface="Times New Roman"/>
                <a:cs typeface="B Lotus" panose="00000400000000000000" pitchFamily="2" charset="-78"/>
                <a:sym typeface="Times New Roman"/>
              </a:rPr>
              <a:t> </a:t>
            </a:r>
            <a:r>
              <a:rPr lang="ar-DZ" sz="4000" dirty="0">
                <a:solidFill>
                  <a:srgbClr val="000001"/>
                </a:solidFill>
                <a:latin typeface="Times New Roman"/>
                <a:ea typeface="Times New Roman"/>
                <a:cs typeface="B Lotus" panose="00000400000000000000" pitchFamily="2" charset="-78"/>
                <a:sym typeface="Times New Roman"/>
              </a:rPr>
              <a:t>این </a:t>
            </a:r>
            <a:r>
              <a:rPr lang="fa-IR" sz="4000" dirty="0">
                <a:solidFill>
                  <a:srgbClr val="000001"/>
                </a:solidFill>
                <a:latin typeface="Times New Roman"/>
                <a:ea typeface="Times New Roman"/>
                <a:cs typeface="B Lotus" panose="00000400000000000000" pitchFamily="2" charset="-78"/>
                <a:sym typeface="Times New Roman"/>
              </a:rPr>
              <a:t>نتیجه گیری ها </a:t>
            </a:r>
            <a:r>
              <a:rPr lang="ar-DZ" sz="4000" dirty="0">
                <a:solidFill>
                  <a:srgbClr val="000001"/>
                </a:solidFill>
                <a:latin typeface="Times New Roman"/>
                <a:ea typeface="Times New Roman"/>
                <a:cs typeface="B Lotus" panose="00000400000000000000" pitchFamily="2" charset="-78"/>
                <a:sym typeface="Times New Roman"/>
              </a:rPr>
              <a:t>می‌توانند موارد قابل اجرا</a:t>
            </a:r>
            <a:r>
              <a:rPr lang="fa-IR" sz="4000" dirty="0">
                <a:solidFill>
                  <a:srgbClr val="000001"/>
                </a:solidFill>
                <a:latin typeface="Times New Roman"/>
                <a:ea typeface="Times New Roman"/>
                <a:cs typeface="B Lotus" panose="00000400000000000000" pitchFamily="2" charset="-78"/>
                <a:sym typeface="Times New Roman"/>
              </a:rPr>
              <a:t>یی</a:t>
            </a:r>
            <a:r>
              <a:rPr lang="ar-DZ" sz="4000" dirty="0">
                <a:solidFill>
                  <a:srgbClr val="000001"/>
                </a:solidFill>
                <a:latin typeface="Times New Roman"/>
                <a:ea typeface="Times New Roman"/>
                <a:cs typeface="B Lotus" panose="00000400000000000000" pitchFamily="2" charset="-78"/>
                <a:sym typeface="Times New Roman"/>
              </a:rPr>
              <a:t> باشند که منجر به اجرا یا مطالعه بیشتر شوند.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5" name="Text Box 6">
            <a:extLst>
              <a:ext uri="{FF2B5EF4-FFF2-40B4-BE49-F238E27FC236}">
                <a16:creationId xmlns:a16="http://schemas.microsoft.com/office/drawing/2014/main" id="{1868D0E0-7D22-8B81-36A6-A779ACE152CB}"/>
              </a:ext>
            </a:extLst>
          </p:cNvPr>
          <p:cNvSpPr txBox="1">
            <a:spLocks noChangeArrowheads="1"/>
          </p:cNvSpPr>
          <p:nvPr/>
        </p:nvSpPr>
        <p:spPr bwMode="auto">
          <a:xfrm>
            <a:off x="11221125" y="11188826"/>
            <a:ext cx="10058400" cy="383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rtl="1">
              <a:defRPr/>
            </a:pPr>
            <a:r>
              <a:rPr lang="fa-IR" sz="4000" b="1" dirty="0">
                <a:solidFill>
                  <a:srgbClr val="C00000"/>
                </a:solidFill>
                <a:cs typeface="B Lotus" panose="00000400000000000000" pitchFamily="2" charset="-78"/>
              </a:rPr>
              <a:t>راهنما:</a:t>
            </a:r>
            <a:endParaRPr lang="en-US" sz="4000" b="1" dirty="0">
              <a:solidFill>
                <a:srgbClr val="C00000"/>
              </a:solidFill>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حداقل فونت: 40</a:t>
            </a:r>
            <a:endParaRPr lang="en-US" sz="4000" dirty="0">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بهترین فونت: بالای 44</a:t>
            </a:r>
            <a:endParaRPr lang="en-US" sz="4000" dirty="0">
              <a:cs typeface="B Lotus" panose="00000400000000000000" pitchFamily="2" charset="-78"/>
            </a:endParaRPr>
          </a:p>
          <a:p>
            <a:pPr algn="justLow" rtl="1">
              <a:defRPr/>
            </a:pPr>
            <a:r>
              <a:rPr lang="fa-IR" sz="4000" dirty="0">
                <a:solidFill>
                  <a:srgbClr val="00B050"/>
                </a:solidFill>
                <a:cs typeface="B Lotus" panose="00000400000000000000" pitchFamily="2" charset="-78"/>
              </a:rPr>
              <a:t>اگر میخواهید پوستر حرفه ای تری داشته باشید، به جای متن بیشتر از تصاویر، نمودر ها و رنگ ها استفاده کنید.</a:t>
            </a:r>
          </a:p>
          <a:p>
            <a:pPr algn="just" rtl="1">
              <a:defRPr/>
            </a:pPr>
            <a:r>
              <a:rPr lang="fa-IR" sz="4000" dirty="0">
                <a:solidFill>
                  <a:srgbClr val="00B050"/>
                </a:solidFill>
                <a:cs typeface="B Lotus" panose="00000400000000000000" pitchFamily="2" charset="-78"/>
              </a:rPr>
              <a:t>این بستگی به خلاقیت شما دارد!</a:t>
            </a:r>
            <a:endParaRPr lang="fa-IR" sz="4000" dirty="0">
              <a:cs typeface="B Lotus" panose="00000400000000000000" pitchFamily="2" charset="-78"/>
            </a:endParaRPr>
          </a:p>
        </p:txBody>
      </p:sp>
      <p:pic>
        <p:nvPicPr>
          <p:cNvPr id="26" name="Picture 17">
            <a:extLst>
              <a:ext uri="{FF2B5EF4-FFF2-40B4-BE49-F238E27FC236}">
                <a16:creationId xmlns:a16="http://schemas.microsoft.com/office/drawing/2014/main" id="{41250302-37B6-8709-65D7-E1F11ACDBA63}"/>
              </a:ext>
            </a:extLst>
          </p:cNvPr>
          <p:cNvPicPr>
            <a:picLocks noChangeAspect="1"/>
          </p:cNvPicPr>
          <p:nvPr/>
        </p:nvPicPr>
        <p:blipFill>
          <a:blip r:embed="rId4"/>
          <a:stretch>
            <a:fillRect/>
          </a:stretch>
        </p:blipFill>
        <p:spPr>
          <a:xfrm>
            <a:off x="5602060" y="14659316"/>
            <a:ext cx="3363181" cy="3323248"/>
          </a:xfrm>
          <a:prstGeom prst="rect">
            <a:avLst/>
          </a:prstGeom>
        </p:spPr>
      </p:pic>
      <p:pic>
        <p:nvPicPr>
          <p:cNvPr id="27" name="Picture 19">
            <a:extLst>
              <a:ext uri="{FF2B5EF4-FFF2-40B4-BE49-F238E27FC236}">
                <a16:creationId xmlns:a16="http://schemas.microsoft.com/office/drawing/2014/main" id="{FC29DFD2-6F42-0A01-8D45-803CA98625F6}"/>
              </a:ext>
            </a:extLst>
          </p:cNvPr>
          <p:cNvPicPr>
            <a:picLocks noChangeAspect="1"/>
          </p:cNvPicPr>
          <p:nvPr/>
        </p:nvPicPr>
        <p:blipFill>
          <a:blip r:embed="rId5"/>
          <a:stretch>
            <a:fillRect/>
          </a:stretch>
        </p:blipFill>
        <p:spPr>
          <a:xfrm>
            <a:off x="22023155" y="14945704"/>
            <a:ext cx="5094120" cy="5094120"/>
          </a:xfrm>
          <a:prstGeom prst="rect">
            <a:avLst/>
          </a:prstGeom>
        </p:spPr>
      </p:pic>
      <p:sp>
        <p:nvSpPr>
          <p:cNvPr id="28" name="Freeform 20">
            <a:extLst>
              <a:ext uri="{FF2B5EF4-FFF2-40B4-BE49-F238E27FC236}">
                <a16:creationId xmlns:a16="http://schemas.microsoft.com/office/drawing/2014/main" id="{0D33C07F-C25B-6703-A99F-64585F264D66}"/>
              </a:ext>
            </a:extLst>
          </p:cNvPr>
          <p:cNvSpPr/>
          <p:nvPr/>
        </p:nvSpPr>
        <p:spPr>
          <a:xfrm>
            <a:off x="27713906" y="14171085"/>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33">
            <a:extLst>
              <a:ext uri="{FF2B5EF4-FFF2-40B4-BE49-F238E27FC236}">
                <a16:creationId xmlns:a16="http://schemas.microsoft.com/office/drawing/2014/main" id="{27B6E987-D192-6F4C-C4BC-DA38A30E54D2}"/>
              </a:ext>
            </a:extLst>
          </p:cNvPr>
          <p:cNvSpPr txBox="1"/>
          <p:nvPr/>
        </p:nvSpPr>
        <p:spPr>
          <a:xfrm>
            <a:off x="27477212" y="18807459"/>
            <a:ext cx="4125631" cy="1635063"/>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ت</a:t>
            </a: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صاویر کمک بسیار خوبی برای کمک به پوستر تحقیقاتی شما هستند.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0" name="TextBox 34">
            <a:extLst>
              <a:ext uri="{FF2B5EF4-FFF2-40B4-BE49-F238E27FC236}">
                <a16:creationId xmlns:a16="http://schemas.microsoft.com/office/drawing/2014/main" id="{99C97328-C3D7-F002-133C-8B908EC1AFEE}"/>
              </a:ext>
            </a:extLst>
          </p:cNvPr>
          <p:cNvSpPr txBox="1"/>
          <p:nvPr/>
        </p:nvSpPr>
        <p:spPr>
          <a:xfrm>
            <a:off x="935665" y="15397610"/>
            <a:ext cx="3976850" cy="1846659"/>
          </a:xfrm>
          <a:prstGeom prst="rect">
            <a:avLst/>
          </a:prstGeom>
        </p:spPr>
        <p:txBody>
          <a:bodyPr wrap="square" lIns="0" tIns="0" rIns="0" bIns="0" rtlCol="0" anchor="t">
            <a:spAutoFit/>
          </a:bodyPr>
          <a:lstStyle/>
          <a:p>
            <a:pPr algn="ct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از نمودارها برای نشان دادن تجزیه و تحلیل داده های خود استفاده کنید.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1" name="TextBox 37">
            <a:extLst>
              <a:ext uri="{FF2B5EF4-FFF2-40B4-BE49-F238E27FC236}">
                <a16:creationId xmlns:a16="http://schemas.microsoft.com/office/drawing/2014/main" id="{C8D7BE25-BE41-B0E8-6583-732FB60A9CD5}"/>
              </a:ext>
            </a:extLst>
          </p:cNvPr>
          <p:cNvSpPr txBox="1"/>
          <p:nvPr/>
        </p:nvSpPr>
        <p:spPr>
          <a:xfrm>
            <a:off x="47956" y="22241015"/>
            <a:ext cx="9729118" cy="1846659"/>
          </a:xfrm>
          <a:prstGeom prst="rect">
            <a:avLst/>
          </a:prstGeom>
        </p:spPr>
        <p:txBody>
          <a:bodyPr wrap="square" lIns="0" tIns="0" rIns="0" bIns="0" rtlCol="0" anchor="t">
            <a:spAutoFit/>
          </a:bodyPr>
          <a:lstStyle/>
          <a:p>
            <a:pPr algn="r" rtl="1"/>
            <a:r>
              <a:rPr lang="fa-IR" sz="4000" b="1" dirty="0">
                <a:solidFill>
                  <a:srgbClr val="000001"/>
                </a:solidFill>
                <a:latin typeface="Times New Roman Bold"/>
                <a:ea typeface="Times New Roman Bold"/>
                <a:cs typeface="B Titr" panose="00000700000000000000" pitchFamily="2" charset="-78"/>
                <a:sym typeface="Times New Roman Bold"/>
              </a:rPr>
              <a:t>مرجع:</a:t>
            </a:r>
            <a:endParaRPr lang="en-US" sz="4000" b="1" dirty="0">
              <a:solidFill>
                <a:srgbClr val="000001"/>
              </a:solidFill>
              <a:latin typeface="Times New Roman Bold"/>
              <a:ea typeface="Times New Roman Bold"/>
              <a:cs typeface="B Lotus" panose="00000400000000000000" pitchFamily="2" charset="-78"/>
              <a:sym typeface="Times New Roman Bold"/>
            </a:endParaRPr>
          </a:p>
          <a:p>
            <a:pPr algn="r" rtl="1"/>
            <a:r>
              <a:rPr lang="fa-IR" sz="4000" dirty="0">
                <a:solidFill>
                  <a:srgbClr val="000001"/>
                </a:solidFill>
                <a:latin typeface="Times New Roman"/>
                <a:ea typeface="Times New Roman"/>
                <a:cs typeface="B Lotus" panose="00000400000000000000" pitchFamily="2" charset="-78"/>
                <a:sym typeface="Times New Roman"/>
              </a:rPr>
              <a:t>م</a:t>
            </a:r>
            <a:r>
              <a:rPr lang="ar-DZ" sz="4000" dirty="0">
                <a:solidFill>
                  <a:srgbClr val="000001"/>
                </a:solidFill>
                <a:latin typeface="Times New Roman"/>
                <a:ea typeface="Times New Roman"/>
                <a:cs typeface="B Lotus" panose="00000400000000000000" pitchFamily="2" charset="-78"/>
                <a:sym typeface="Times New Roman"/>
              </a:rPr>
              <a:t>نابع می توانند فضای زیادی را اشغال کنند، بنابراین فقط منابع کلیدی مورد استفاده در مطالعه را ذکر کنید.</a:t>
            </a:r>
            <a:endParaRPr lang="en-US" sz="4000" dirty="0">
              <a:solidFill>
                <a:srgbClr val="000001"/>
              </a:solidFill>
              <a:latin typeface="Times New Roman"/>
              <a:ea typeface="Times New Roman"/>
              <a:cs typeface="B Lotus" panose="00000400000000000000" pitchFamily="2" charset="-78"/>
              <a:sym typeface="Times New Roman"/>
            </a:endParaRPr>
          </a:p>
        </p:txBody>
      </p:sp>
      <p:pic>
        <p:nvPicPr>
          <p:cNvPr id="32" name="Picture 31" descr="A diagram of different materials&#10;&#10;AI-generated content may be incorrect.">
            <a:extLst>
              <a:ext uri="{FF2B5EF4-FFF2-40B4-BE49-F238E27FC236}">
                <a16:creationId xmlns:a16="http://schemas.microsoft.com/office/drawing/2014/main" id="{13F31305-1A8D-FE68-BE51-0471E3A8F9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57746" y="18915325"/>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3" name="Picture 32" descr="A screenshot of a graph&#10;&#10;AI-generated content may be incorrect.">
            <a:extLst>
              <a:ext uri="{FF2B5EF4-FFF2-40B4-BE49-F238E27FC236}">
                <a16:creationId xmlns:a16="http://schemas.microsoft.com/office/drawing/2014/main" id="{3A478B9F-B35E-677A-1C84-2AE5A39EAB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78280" y="14892545"/>
            <a:ext cx="8012236" cy="5894547"/>
          </a:xfrm>
          <a:prstGeom prst="rect">
            <a:avLst/>
          </a:prstGeom>
        </p:spPr>
      </p:pic>
      <p:sp>
        <p:nvSpPr>
          <p:cNvPr id="35" name="Text Box 6">
            <a:extLst>
              <a:ext uri="{FF2B5EF4-FFF2-40B4-BE49-F238E27FC236}">
                <a16:creationId xmlns:a16="http://schemas.microsoft.com/office/drawing/2014/main" id="{B97CB6BD-20F8-78AE-A27F-9E6CC120A48A}"/>
              </a:ext>
            </a:extLst>
          </p:cNvPr>
          <p:cNvSpPr txBox="1">
            <a:spLocks noChangeArrowheads="1"/>
          </p:cNvSpPr>
          <p:nvPr/>
        </p:nvSpPr>
        <p:spPr bwMode="auto">
          <a:xfrm>
            <a:off x="21839150" y="20904711"/>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pic>
        <p:nvPicPr>
          <p:cNvPr id="36" name="Picture 35" descr="A diagram of a drug release&#10;&#10;AI-generated content may be incorrect.">
            <a:extLst>
              <a:ext uri="{FF2B5EF4-FFF2-40B4-BE49-F238E27FC236}">
                <a16:creationId xmlns:a16="http://schemas.microsoft.com/office/drawing/2014/main" id="{D762C579-D948-C15A-95A5-19C7BF3BB2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33793" y="5150286"/>
            <a:ext cx="7726109" cy="4895840"/>
          </a:xfrm>
          <a:prstGeom prst="rect">
            <a:avLst/>
          </a:prstGeom>
        </p:spPr>
      </p:pic>
      <p:sp>
        <p:nvSpPr>
          <p:cNvPr id="37" name="TextBox 33">
            <a:extLst>
              <a:ext uri="{FF2B5EF4-FFF2-40B4-BE49-F238E27FC236}">
                <a16:creationId xmlns:a16="http://schemas.microsoft.com/office/drawing/2014/main" id="{FB3B10F3-3AB0-7F7F-CCD3-56480DA9F5C8}"/>
              </a:ext>
            </a:extLst>
          </p:cNvPr>
          <p:cNvSpPr txBox="1"/>
          <p:nvPr/>
        </p:nvSpPr>
        <p:spPr>
          <a:xfrm>
            <a:off x="0" y="7003373"/>
            <a:ext cx="4125631" cy="557845"/>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چکیده گرافیکی</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40" name="Rectangle 2">
            <a:extLst>
              <a:ext uri="{FF2B5EF4-FFF2-40B4-BE49-F238E27FC236}">
                <a16:creationId xmlns:a16="http://schemas.microsoft.com/office/drawing/2014/main" id="{991596ED-83EB-1C83-E053-808EDE5658D8}"/>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3">
            <a:extLst>
              <a:ext uri="{FF2B5EF4-FFF2-40B4-BE49-F238E27FC236}">
                <a16:creationId xmlns:a16="http://schemas.microsoft.com/office/drawing/2014/main" id="{E518D74F-F3B7-8271-EFA7-EB5EFDDE1E5A}"/>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2" name="Rectangle 4">
            <a:extLst>
              <a:ext uri="{FF2B5EF4-FFF2-40B4-BE49-F238E27FC236}">
                <a16:creationId xmlns:a16="http://schemas.microsoft.com/office/drawing/2014/main" id="{C1B1CA6B-9D6D-E920-4C83-BB5DE01B594C}"/>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Text Box 6">
            <a:extLst>
              <a:ext uri="{FF2B5EF4-FFF2-40B4-BE49-F238E27FC236}">
                <a16:creationId xmlns:a16="http://schemas.microsoft.com/office/drawing/2014/main" id="{E84C0E94-8005-0340-92D8-090E9133C669}"/>
              </a:ext>
            </a:extLst>
          </p:cNvPr>
          <p:cNvSpPr txBox="1">
            <a:spLocks noChangeArrowheads="1"/>
          </p:cNvSpPr>
          <p:nvPr/>
        </p:nvSpPr>
        <p:spPr bwMode="auto">
          <a:xfrm>
            <a:off x="11052305" y="20823696"/>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1626</TotalTime>
  <Words>546</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 Lotus</vt:lpstr>
      <vt:lpstr>B Nazanin</vt:lpstr>
      <vt:lpstr>Calibri</vt:lpstr>
      <vt:lpstr>Calibri Light</vt:lpstr>
      <vt:lpstr>Libre Baskerville</vt:lpstr>
      <vt:lpstr>Times New Roman</vt:lpstr>
      <vt:lpstr>Times New Roman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194</cp:revision>
  <dcterms:created xsi:type="dcterms:W3CDTF">2018-04-09T07:28:08Z</dcterms:created>
  <dcterms:modified xsi:type="dcterms:W3CDTF">2025-05-04T11:54:24Z</dcterms:modified>
</cp:coreProperties>
</file>